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35"/>
  </p:notesMasterIdLst>
  <p:sldIdLst>
    <p:sldId id="256" r:id="rId5"/>
    <p:sldId id="257" r:id="rId6"/>
    <p:sldId id="261" r:id="rId7"/>
    <p:sldId id="273" r:id="rId8"/>
    <p:sldId id="288" r:id="rId9"/>
    <p:sldId id="263" r:id="rId10"/>
    <p:sldId id="259" r:id="rId11"/>
    <p:sldId id="280" r:id="rId12"/>
    <p:sldId id="279" r:id="rId13"/>
    <p:sldId id="264" r:id="rId14"/>
    <p:sldId id="265" r:id="rId15"/>
    <p:sldId id="294" r:id="rId16"/>
    <p:sldId id="295" r:id="rId17"/>
    <p:sldId id="296" r:id="rId18"/>
    <p:sldId id="299" r:id="rId19"/>
    <p:sldId id="298" r:id="rId20"/>
    <p:sldId id="301" r:id="rId21"/>
    <p:sldId id="297" r:id="rId22"/>
    <p:sldId id="300" r:id="rId23"/>
    <p:sldId id="274" r:id="rId24"/>
    <p:sldId id="292" r:id="rId25"/>
    <p:sldId id="285" r:id="rId26"/>
    <p:sldId id="293" r:id="rId27"/>
    <p:sldId id="291" r:id="rId28"/>
    <p:sldId id="278" r:id="rId29"/>
    <p:sldId id="289" r:id="rId30"/>
    <p:sldId id="290" r:id="rId31"/>
    <p:sldId id="284" r:id="rId32"/>
    <p:sldId id="283" r:id="rId33"/>
    <p:sldId id="270" r:id="rId34"/>
  </p:sldIdLst>
  <p:sldSz cx="18288000" cy="10287000"/>
  <p:notesSz cx="6858000" cy="9144000"/>
  <p:embeddedFontLst>
    <p:embeddedFont>
      <p:font typeface="맑은 고딕" panose="020B0503020000020004" pitchFamily="50" charset="-127"/>
      <p:regular r:id="rId36"/>
      <p:bold r:id="rId37"/>
    </p:embeddedFont>
    <p:embeddedFont>
      <p:font typeface="Tlab 돋움 레귤러 Bold" panose="020B0600000101010101" charset="-127"/>
      <p:regular r:id="rId38"/>
      <p:bold r:id="rId39"/>
    </p:embeddedFont>
    <p:embeddedFont>
      <p:font typeface="Cabin Bold" panose="020B0600000101010101" charset="0"/>
      <p:regular r:id="rId40"/>
      <p:bold r:id="rId41"/>
    </p:embeddedFont>
    <p:embeddedFont>
      <p:font typeface="Arita Buri Bold" panose="020B0600000101010101" charset="-127"/>
      <p:regular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Tlab 돋움 레귤러" panose="020B0600000101010101" charset="-127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70" autoAdjust="0"/>
    <p:restoredTop sz="94575" autoAdjust="0"/>
  </p:normalViewPr>
  <p:slideViewPr>
    <p:cSldViewPr>
      <p:cViewPr varScale="1">
        <p:scale>
          <a:sx n="42" d="100"/>
          <a:sy n="42" d="100"/>
        </p:scale>
        <p:origin x="66" y="10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4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6.xml"/><Relationship Id="rId41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C4AA3A-C24C-46D8-9B49-CEFE99535857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9808B-8B36-43EE-A0F0-45CFE62FA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600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26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244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474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582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551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388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532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195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00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621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7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976537" y="2605042"/>
            <a:ext cx="2441431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999" b="1" spc="821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PROJECT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686800" y="3307225"/>
            <a:ext cx="711974" cy="711974"/>
            <a:chOff x="0" y="0"/>
            <a:chExt cx="949298" cy="949298"/>
          </a:xfrm>
        </p:grpSpPr>
        <p:sp>
          <p:nvSpPr>
            <p:cNvPr id="4" name="AutoShape 4"/>
            <p:cNvSpPr/>
            <p:nvPr/>
          </p:nvSpPr>
          <p:spPr>
            <a:xfrm>
              <a:off x="0" y="474649"/>
              <a:ext cx="949298" cy="0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AutoShape 5"/>
            <p:cNvSpPr/>
            <p:nvPr/>
          </p:nvSpPr>
          <p:spPr>
            <a:xfrm flipV="1">
              <a:off x="474649" y="0"/>
              <a:ext cx="0" cy="949298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AutoShape 6"/>
            <p:cNvSpPr/>
            <p:nvPr/>
          </p:nvSpPr>
          <p:spPr>
            <a:xfrm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AutoShape 7"/>
            <p:cNvSpPr/>
            <p:nvPr/>
          </p:nvSpPr>
          <p:spPr>
            <a:xfrm flipH="1"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319375" y="4429619"/>
            <a:ext cx="13649248" cy="1193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69"/>
              </a:lnSpc>
            </a:pPr>
            <a:r>
              <a:rPr lang="ko-KR" altLang="en-US" sz="6000" b="1" spc="-44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카드사 네트워크 망 설계 및 보안 자동화 구축</a:t>
            </a:r>
            <a:endParaRPr lang="en-US" sz="6000" b="1" spc="-44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684408" y="6773986"/>
            <a:ext cx="9220200" cy="500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altLang="ko-KR" sz="2400" b="1" spc="9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25B414BD-7CC9-AA7D-EA44-3F55C8F8A68F}"/>
              </a:ext>
            </a:extLst>
          </p:cNvPr>
          <p:cNvSpPr txBox="1"/>
          <p:nvPr/>
        </p:nvSpPr>
        <p:spPr>
          <a:xfrm>
            <a:off x="3581399" y="6033635"/>
            <a:ext cx="11125200" cy="599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06"/>
              </a:lnSpc>
            </a:pPr>
            <a:r>
              <a:rPr lang="ko-KR" altLang="en-US" sz="28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솔데스크</a:t>
            </a:r>
            <a:r>
              <a:rPr lang="ko-KR" altLang="en-US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아카데미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(CISCO </a:t>
            </a:r>
            <a:r>
              <a:rPr lang="en-US" altLang="ko-KR" sz="28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VirtuNet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Cloud </a:t>
            </a:r>
            <a:r>
              <a:rPr lang="ko-KR" altLang="en-US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통합 구현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886583" y="2551234"/>
            <a:ext cx="210198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altLang="ko-KR" sz="3000" b="1" spc="821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3 TEAM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>
            <a:off x="9348471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9015077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8685306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8" name="TextBox 2">
            <a:extLst>
              <a:ext uri="{FF2B5EF4-FFF2-40B4-BE49-F238E27FC236}">
                <a16:creationId xmlns:a16="http://schemas.microsoft.com/office/drawing/2014/main" id="{940CC057-3F5A-A3CB-8F89-A9CD1C08C1C2}"/>
              </a:ext>
            </a:extLst>
          </p:cNvPr>
          <p:cNvSpPr txBox="1"/>
          <p:nvPr/>
        </p:nvSpPr>
        <p:spPr>
          <a:xfrm>
            <a:off x="304800" y="415501"/>
            <a:ext cx="14586701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1-5.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활용방안 및 기대 효과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11514" y="3373061"/>
            <a:ext cx="7488711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 방안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50973" y="4473293"/>
            <a:ext cx="7456627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en-US" altLang="ko-KR" sz="2400" b="1" spc="-28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방화벽 정책 자동 배포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34931" y="5446334"/>
            <a:ext cx="7472668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반복 업무 자동화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50971" y="6439428"/>
            <a:ext cx="7456628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보안 관리 효율화 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197591" y="3373061"/>
            <a:ext cx="7488711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기대 효과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0237050" y="4473293"/>
            <a:ext cx="7456627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운영 효율성 향상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221008" y="5446334"/>
            <a:ext cx="7472668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서비스 가용성 향상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237048" y="6439428"/>
            <a:ext cx="7456628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컴플라이언스</a:t>
            </a: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리스크 완화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652399" y="1994452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BA0ADC1F-4DB9-48CF-2BC5-2A23A23BC78A}"/>
              </a:ext>
            </a:extLst>
          </p:cNvPr>
          <p:cNvSpPr txBox="1"/>
          <p:nvPr/>
        </p:nvSpPr>
        <p:spPr>
          <a:xfrm>
            <a:off x="228600" y="369362"/>
            <a:ext cx="14586701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팀 구성 및 역할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63" y="2604052"/>
            <a:ext cx="1976336" cy="25421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3" name="모서리가 둥근 직사각형 22"/>
          <p:cNvSpPr/>
          <p:nvPr/>
        </p:nvSpPr>
        <p:spPr>
          <a:xfrm>
            <a:off x="4112761" y="1994452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7592476" y="2019300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049000" y="2019300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4502736" y="1996109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319" y="2628900"/>
            <a:ext cx="1948196" cy="25421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781" y="2647950"/>
            <a:ext cx="1892319" cy="25230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1" name="TextBox 20"/>
          <p:cNvSpPr txBox="1"/>
          <p:nvPr/>
        </p:nvSpPr>
        <p:spPr>
          <a:xfrm>
            <a:off x="1625748" y="5253669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2" name="TextBox 20"/>
          <p:cNvSpPr txBox="1"/>
          <p:nvPr/>
        </p:nvSpPr>
        <p:spPr>
          <a:xfrm>
            <a:off x="5110696" y="5249536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8534670" y="5253668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4" name="TextBox 20"/>
          <p:cNvSpPr txBox="1"/>
          <p:nvPr/>
        </p:nvSpPr>
        <p:spPr>
          <a:xfrm>
            <a:off x="759842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조장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5" name="TextBox 20"/>
          <p:cNvSpPr txBox="1"/>
          <p:nvPr/>
        </p:nvSpPr>
        <p:spPr>
          <a:xfrm>
            <a:off x="4214971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20"/>
          <p:cNvSpPr txBox="1"/>
          <p:nvPr/>
        </p:nvSpPr>
        <p:spPr>
          <a:xfrm>
            <a:off x="7696081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593" y="2706387"/>
            <a:ext cx="1916954" cy="246465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8" name="TextBox 20"/>
          <p:cNvSpPr txBox="1"/>
          <p:nvPr/>
        </p:nvSpPr>
        <p:spPr>
          <a:xfrm>
            <a:off x="12006588" y="5253668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TextBox 20"/>
          <p:cNvSpPr txBox="1"/>
          <p:nvPr/>
        </p:nvSpPr>
        <p:spPr>
          <a:xfrm>
            <a:off x="11125200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5472701" y="5256381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662080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E5B695-0B0F-A832-F9DB-04FB7BCBAC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54199" y="2675932"/>
            <a:ext cx="1992901" cy="25236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B3786235-A40B-AD94-376B-EC5866F599D8}"/>
              </a:ext>
            </a:extLst>
          </p:cNvPr>
          <p:cNvSpPr txBox="1"/>
          <p:nvPr/>
        </p:nvSpPr>
        <p:spPr>
          <a:xfrm>
            <a:off x="15532758" y="5250975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36357" y="6824086"/>
            <a:ext cx="9948260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구조 설계 및 구현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1049000" y="6824086"/>
            <a:ext cx="6445877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자동화</a:t>
            </a:r>
            <a:r>
              <a:rPr lang="en-US" altLang="ko-KR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– </a:t>
            </a:r>
            <a:r>
              <a:rPr lang="ko-KR" altLang="en-US" sz="2000" b="1" spc="24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앤서블</a:t>
            </a:r>
            <a:r>
              <a:rPr lang="ko-KR" altLang="en-US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구현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34701" y="8013851"/>
            <a:ext cx="16860176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결과보고서 공동 작성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/>
          <p:cNvSpPr/>
          <p:nvPr/>
        </p:nvSpPr>
        <p:spPr>
          <a:xfrm>
            <a:off x="1353967" y="3143103"/>
            <a:ext cx="0" cy="5885962"/>
          </a:xfrm>
          <a:prstGeom prst="line">
            <a:avLst/>
          </a:prstGeom>
          <a:ln w="19050" cap="rnd">
            <a:solidFill>
              <a:srgbClr val="4A60D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 rot="5400000">
            <a:off x="1224595" y="2980076"/>
            <a:ext cx="258744" cy="25874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1224595" y="4163999"/>
            <a:ext cx="258744" cy="258744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1224595" y="5347922"/>
            <a:ext cx="258744" cy="258744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1224595" y="6531846"/>
            <a:ext cx="258744" cy="258744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1224595" y="7715769"/>
            <a:ext cx="258744" cy="258744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1224595" y="8899693"/>
            <a:ext cx="258744" cy="258744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4009596" y="5767804"/>
            <a:ext cx="3249704" cy="3417471"/>
          </a:xfrm>
          <a:custGeom>
            <a:avLst/>
            <a:gdLst/>
            <a:ahLst/>
            <a:cxnLst/>
            <a:rect l="l" t="t" r="r" b="b"/>
            <a:pathLst>
              <a:path w="3249704" h="3417471">
                <a:moveTo>
                  <a:pt x="0" y="0"/>
                </a:moveTo>
                <a:lnTo>
                  <a:pt x="3249704" y="0"/>
                </a:lnTo>
                <a:lnTo>
                  <a:pt x="3249704" y="3417471"/>
                </a:lnTo>
                <a:lnTo>
                  <a:pt x="0" y="3417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1679234" y="2843383"/>
            <a:ext cx="5318915" cy="425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05.27~05.30</a:t>
            </a:r>
            <a:r>
              <a:rPr 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사전 기획</a:t>
            </a:r>
            <a:endParaRPr lang="en-US" altLang="ko-KR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700551" y="2843030"/>
            <a:ext cx="638786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착수보고서 제출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네트워크 토폴로지 구상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679234" y="4027306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06.02~06.04: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구성</a:t>
            </a: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700550" y="4027306"/>
            <a:ext cx="9530049" cy="866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OSPF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구성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Cisco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멘토링 참여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본사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/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지사 설정 회의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(6/2)</a:t>
            </a: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기초 라우팅 구성 및 피드백 수렴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679234" y="5211229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06.05~06.10: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시나리오 구체화</a:t>
            </a:r>
            <a:r>
              <a:rPr 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700551" y="5234089"/>
            <a:ext cx="6387866" cy="874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누락 시나리오 정리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구성도 보완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지사</a:t>
            </a: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-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본사</a:t>
            </a: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-DC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흐름 정리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679234" y="6395153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06.11~06.17: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정책 설계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700550" y="6397341"/>
            <a:ext cx="7091645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방화벽 정책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템플릿 및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Ansible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자동화 스크립트 설계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보안 자동화 설계 단계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679234" y="7579076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06.18~06.24: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기능 테스트 및 검증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700550" y="7579076"/>
            <a:ext cx="701544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 smtClean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네트워크 정상 통신 확인</a:t>
            </a:r>
            <a:r>
              <a:rPr lang="en-US" altLang="ko-KR" sz="2499" dirty="0" smtClean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자동 배포 검증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2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차 멘토링 후 수정 사항 반영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679234" y="8763000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06.25~06.26: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마무리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700551" y="8763000"/>
            <a:ext cx="588501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발표 자료 최종 정리 및 발표 실시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(6/26)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6" name="TextBox 2">
            <a:extLst>
              <a:ext uri="{FF2B5EF4-FFF2-40B4-BE49-F238E27FC236}">
                <a16:creationId xmlns:a16="http://schemas.microsoft.com/office/drawing/2014/main" id="{4213ABF9-AF0A-4385-2612-EBD30E31B2C6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절차 및 방법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3608969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762FC7D7-D81E-21C8-93BC-593C02EC0B65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672DEDCA-0D19-6243-F657-842434BA987C}"/>
              </a:ext>
            </a:extLst>
          </p:cNvPr>
          <p:cNvSpPr txBox="1"/>
          <p:nvPr/>
        </p:nvSpPr>
        <p:spPr>
          <a:xfrm>
            <a:off x="448235" y="1714500"/>
            <a:ext cx="6400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4-1.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라우팅 구성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204F2E5-80F3-3A61-F505-C37B97927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013" y="311784"/>
            <a:ext cx="10659035" cy="9860916"/>
          </a:xfrm>
          <a:prstGeom prst="rect">
            <a:avLst/>
          </a:prstGeom>
        </p:spPr>
      </p:pic>
      <p:grpSp>
        <p:nvGrpSpPr>
          <p:cNvPr id="38" name="Group 21">
            <a:extLst>
              <a:ext uri="{FF2B5EF4-FFF2-40B4-BE49-F238E27FC236}">
                <a16:creationId xmlns:a16="http://schemas.microsoft.com/office/drawing/2014/main" id="{0CF53BB8-D1F4-7517-3677-C141AB9ED13E}"/>
              </a:ext>
            </a:extLst>
          </p:cNvPr>
          <p:cNvGrpSpPr/>
          <p:nvPr/>
        </p:nvGrpSpPr>
        <p:grpSpPr>
          <a:xfrm>
            <a:off x="304800" y="2552700"/>
            <a:ext cx="9175488" cy="2739559"/>
            <a:chOff x="0" y="0"/>
            <a:chExt cx="11275597" cy="3652746"/>
          </a:xfrm>
        </p:grpSpPr>
        <p:grpSp>
          <p:nvGrpSpPr>
            <p:cNvPr id="39" name="Group 22">
              <a:extLst>
                <a:ext uri="{FF2B5EF4-FFF2-40B4-BE49-F238E27FC236}">
                  <a16:creationId xmlns:a16="http://schemas.microsoft.com/office/drawing/2014/main" id="{0D2B308C-1A97-47A5-A92B-DF99A5D4AD3C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E24815E7-E25D-027D-73E8-46D3C6E5408E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" name="TextBox 24">
                <a:extLst>
                  <a:ext uri="{FF2B5EF4-FFF2-40B4-BE49-F238E27FC236}">
                    <a16:creationId xmlns:a16="http://schemas.microsoft.com/office/drawing/2014/main" id="{D9F160A8-213F-54D0-B9C4-490AD7F8244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0" name="Group 25">
              <a:extLst>
                <a:ext uri="{FF2B5EF4-FFF2-40B4-BE49-F238E27FC236}">
                  <a16:creationId xmlns:a16="http://schemas.microsoft.com/office/drawing/2014/main" id="{8E378018-EEF9-3DB0-5380-1C49BC388B88}"/>
                </a:ext>
              </a:extLst>
            </p:cNvPr>
            <p:cNvGrpSpPr/>
            <p:nvPr/>
          </p:nvGrpSpPr>
          <p:grpSpPr>
            <a:xfrm>
              <a:off x="0" y="711255"/>
              <a:ext cx="11275597" cy="2941491"/>
              <a:chOff x="0" y="-47625"/>
              <a:chExt cx="2227278" cy="581035"/>
            </a:xfrm>
          </p:grpSpPr>
          <p:sp>
            <p:nvSpPr>
              <p:cNvPr id="41" name="Freeform 26">
                <a:extLst>
                  <a:ext uri="{FF2B5EF4-FFF2-40B4-BE49-F238E27FC236}">
                    <a16:creationId xmlns:a16="http://schemas.microsoft.com/office/drawing/2014/main" id="{F4B3A75D-FB0F-0EB1-4BF9-032C7DF16B66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533410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27">
                <a:extLst>
                  <a:ext uri="{FF2B5EF4-FFF2-40B4-BE49-F238E27FC236}">
                    <a16:creationId xmlns:a16="http://schemas.microsoft.com/office/drawing/2014/main" id="{1C9E740A-FE34-CA9A-A090-A06F8C5268C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6" name="TextBox 15">
            <a:extLst>
              <a:ext uri="{FF2B5EF4-FFF2-40B4-BE49-F238E27FC236}">
                <a16:creationId xmlns:a16="http://schemas.microsoft.com/office/drawing/2014/main" id="{141E8130-D31F-7680-7356-B92C2471E3AA}"/>
              </a:ext>
            </a:extLst>
          </p:cNvPr>
          <p:cNvSpPr txBox="1"/>
          <p:nvPr/>
        </p:nvSpPr>
        <p:spPr>
          <a:xfrm>
            <a:off x="1707888" y="26603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8" name="TextBox 20">
            <a:extLst>
              <a:ext uri="{FF2B5EF4-FFF2-40B4-BE49-F238E27FC236}">
                <a16:creationId xmlns:a16="http://schemas.microsoft.com/office/drawing/2014/main" id="{1827D9BA-E0D6-4EBE-577D-4003B8D7FD10}"/>
              </a:ext>
            </a:extLst>
          </p:cNvPr>
          <p:cNvSpPr txBox="1"/>
          <p:nvPr/>
        </p:nvSpPr>
        <p:spPr>
          <a:xfrm>
            <a:off x="588819" y="3389075"/>
            <a:ext cx="8976813" cy="2244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BGP, REDISTRIBUTE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3499"/>
              </a:lnSpc>
            </a:pPr>
            <a:r>
              <a:rPr lang="en-US" altLang="ko-KR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IPsecVPN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3499"/>
              </a:lnSpc>
            </a:pP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HSRP,FAILOVER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3499"/>
              </a:lnSpc>
            </a:pP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311496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BGP,REDISTRIBUTE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구성도 및 커맨드 예시</a:t>
            </a:r>
            <a:endParaRPr lang="en-US" altLang="ko-KR" sz="2800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48100"/>
            <a:ext cx="7469273" cy="563491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0" y="165538"/>
            <a:ext cx="4486901" cy="559195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4042" y="5925389"/>
            <a:ext cx="4544059" cy="413442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7473" y="5823985"/>
            <a:ext cx="4986338" cy="87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3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3695700"/>
            <a:ext cx="7449590" cy="5953956"/>
          </a:xfrm>
          <a:prstGeom prst="rect">
            <a:avLst/>
          </a:prstGeom>
        </p:spPr>
      </p:pic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BGP,REDISTRIBUTE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적용 결과물</a:t>
            </a:r>
            <a:endParaRPr lang="en-US" altLang="ko-KR" sz="2800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695700"/>
            <a:ext cx="7449590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8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상단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ROUTER IPsec VPN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구성도 및 커맨드 예시</a:t>
            </a:r>
            <a:r>
              <a:rPr lang="ko-KR" altLang="en-US" sz="2800" dirty="0" smtClean="0">
                <a:sym typeface="Tlab 돋움 레귤러 Bold"/>
              </a:rPr>
              <a:t> 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endParaRPr lang="ko-KR" altLang="en-US" sz="28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986075"/>
            <a:ext cx="9490363" cy="43434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1400" y="1866900"/>
            <a:ext cx="5029200" cy="780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2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상단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ROUTER IPsec VPN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결과물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endParaRPr lang="ko-KR" altLang="en-US" sz="28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543300"/>
            <a:ext cx="6886575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3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22807"/>
            <a:ext cx="5402623" cy="7410450"/>
          </a:xfrm>
          <a:prstGeom prst="rect">
            <a:avLst/>
          </a:prstGeom>
        </p:spPr>
      </p:pic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9298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본사와 데이터센터 </a:t>
            </a:r>
            <a:r>
              <a:rPr lang="en-US" altLang="ko-KR" sz="2800" b="1" dirty="0" err="1" smtClean="0">
                <a:solidFill>
                  <a:srgbClr val="FF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</a:t>
            </a:r>
            <a:r>
              <a:rPr lang="en-US" altLang="ko-KR" sz="28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en-US" altLang="ko-KR" sz="2800" b="1" dirty="0" err="1" smtClean="0">
                <a:solidFill>
                  <a:srgbClr val="92D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failover</a:t>
            </a:r>
            <a:r>
              <a:rPr lang="en-US" altLang="ko-KR" sz="2800" b="1" dirty="0" smtClean="0">
                <a:solidFill>
                  <a:srgbClr val="92D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구성도 및 커맨드 예시</a:t>
            </a:r>
            <a:endParaRPr lang="ko-KR" altLang="en-US" sz="28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833141"/>
            <a:ext cx="5486400" cy="7410450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6389434" y="6157429"/>
            <a:ext cx="4648200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986811" y="6210300"/>
            <a:ext cx="4648200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389434" y="4543401"/>
            <a:ext cx="4648200" cy="13716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5219700"/>
            <a:ext cx="5210902" cy="501355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342900"/>
            <a:ext cx="5210902" cy="468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8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9298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본사와 데이터센터 </a:t>
            </a:r>
            <a:r>
              <a:rPr lang="en-US" altLang="ko-KR" sz="2800" b="1" dirty="0" err="1" smtClean="0">
                <a:solidFill>
                  <a:srgbClr val="FF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</a:t>
            </a:r>
            <a:r>
              <a:rPr lang="en-US" altLang="ko-KR" sz="28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en-US" altLang="ko-KR" sz="2800" b="1" dirty="0" err="1" smtClean="0">
                <a:solidFill>
                  <a:srgbClr val="92D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failover</a:t>
            </a:r>
            <a:r>
              <a:rPr lang="en-US" altLang="ko-KR" sz="2800" b="1" dirty="0" smtClean="0">
                <a:solidFill>
                  <a:srgbClr val="92D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적용 결과물</a:t>
            </a:r>
            <a:endParaRPr lang="ko-KR" altLang="en-US" sz="28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03" y="6714462"/>
            <a:ext cx="11477897" cy="332475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986075"/>
            <a:ext cx="11504023" cy="347106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1808823" y="2991518"/>
            <a:ext cx="448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본사에서 </a:t>
            </a:r>
            <a:r>
              <a:rPr lang="en-US" altLang="ko-KR" dirty="0" smtClean="0"/>
              <a:t>show standby brief </a:t>
            </a:r>
            <a:r>
              <a:rPr lang="ko-KR" altLang="en-US" dirty="0" smtClean="0"/>
              <a:t>했을 때 결과물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1808823" y="6714462"/>
            <a:ext cx="5232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데이터센터에서 </a:t>
            </a:r>
            <a:r>
              <a:rPr lang="en-US" altLang="ko-KR" dirty="0" smtClean="0"/>
              <a:t>show standby brief </a:t>
            </a:r>
            <a:r>
              <a:rPr lang="ko-KR" altLang="en-US" dirty="0" smtClean="0"/>
              <a:t>했을 때 결과물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21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303971" y="1130583"/>
            <a:ext cx="4219724" cy="1120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8000" b="1" spc="-254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03971" y="2740427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3971" y="3923066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3971" y="5148939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3971" y="6370230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03971" y="7606956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85389" y="2717073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200" b="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</a:t>
            </a:r>
            <a:r>
              <a:rPr 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개요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085389" y="3923066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팀 구성 및 역할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085389" y="5160936"/>
            <a:ext cx="6449011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200" b="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</a:t>
            </a:r>
            <a:r>
              <a:rPr 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수행 절차 및 방법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085389" y="6370230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085389" y="7606956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D0D69D-9E4B-CC88-4B4E-4A5704982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F95701A8-33A1-88FC-EDB8-83F11096EB74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365B74E-BAB2-5F33-2D86-BA1A76ED1C0B}"/>
              </a:ext>
            </a:extLst>
          </p:cNvPr>
          <p:cNvSpPr txBox="1"/>
          <p:nvPr/>
        </p:nvSpPr>
        <p:spPr>
          <a:xfrm>
            <a:off x="457200" y="1790700"/>
            <a:ext cx="78486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4-2. ASA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및 </a:t>
            </a: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" name="Group 21">
            <a:extLst>
              <a:ext uri="{FF2B5EF4-FFF2-40B4-BE49-F238E27FC236}">
                <a16:creationId xmlns:a16="http://schemas.microsoft.com/office/drawing/2014/main" id="{2261DEA2-CB7E-CC75-C9CB-E187CADE72EB}"/>
              </a:ext>
            </a:extLst>
          </p:cNvPr>
          <p:cNvGrpSpPr/>
          <p:nvPr/>
        </p:nvGrpSpPr>
        <p:grpSpPr>
          <a:xfrm>
            <a:off x="457200" y="2628900"/>
            <a:ext cx="9175488" cy="2206118"/>
            <a:chOff x="0" y="0"/>
            <a:chExt cx="11275597" cy="2941491"/>
          </a:xfrm>
        </p:grpSpPr>
        <p:grpSp>
          <p:nvGrpSpPr>
            <p:cNvPr id="5" name="Group 22">
              <a:extLst>
                <a:ext uri="{FF2B5EF4-FFF2-40B4-BE49-F238E27FC236}">
                  <a16:creationId xmlns:a16="http://schemas.microsoft.com/office/drawing/2014/main" id="{5DF21F0E-B940-5146-B8B3-28F3E1EC2529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9" name="Freeform 23">
                <a:extLst>
                  <a:ext uri="{FF2B5EF4-FFF2-40B4-BE49-F238E27FC236}">
                    <a16:creationId xmlns:a16="http://schemas.microsoft.com/office/drawing/2014/main" id="{307395C7-F664-0FE5-F895-CC094D19193F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TextBox 24">
                <a:extLst>
                  <a:ext uri="{FF2B5EF4-FFF2-40B4-BE49-F238E27FC236}">
                    <a16:creationId xmlns:a16="http://schemas.microsoft.com/office/drawing/2014/main" id="{6993308D-33E3-5811-391C-CF2EC549A0E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6" name="Group 25">
              <a:extLst>
                <a:ext uri="{FF2B5EF4-FFF2-40B4-BE49-F238E27FC236}">
                  <a16:creationId xmlns:a16="http://schemas.microsoft.com/office/drawing/2014/main" id="{1CF53DDF-9C8B-F180-9804-29E596C9E5C3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7" name="Freeform 26">
                <a:extLst>
                  <a:ext uri="{FF2B5EF4-FFF2-40B4-BE49-F238E27FC236}">
                    <a16:creationId xmlns:a16="http://schemas.microsoft.com/office/drawing/2014/main" id="{141DD7AB-3081-8FFE-2B65-52D4BE13EE94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27">
                <a:extLst>
                  <a:ext uri="{FF2B5EF4-FFF2-40B4-BE49-F238E27FC236}">
                    <a16:creationId xmlns:a16="http://schemas.microsoft.com/office/drawing/2014/main" id="{DAD1DE11-10BE-E359-6FB0-FEA4F404F06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11" name="Group 78">
            <a:extLst>
              <a:ext uri="{FF2B5EF4-FFF2-40B4-BE49-F238E27FC236}">
                <a16:creationId xmlns:a16="http://schemas.microsoft.com/office/drawing/2014/main" id="{2E33F0A9-28EF-CC07-DD0B-0143A9229CED}"/>
              </a:ext>
            </a:extLst>
          </p:cNvPr>
          <p:cNvGrpSpPr/>
          <p:nvPr/>
        </p:nvGrpSpPr>
        <p:grpSpPr>
          <a:xfrm>
            <a:off x="523974" y="5219701"/>
            <a:ext cx="9108714" cy="2252590"/>
            <a:chOff x="0" y="0"/>
            <a:chExt cx="11222424" cy="2997084"/>
          </a:xfrm>
        </p:grpSpPr>
        <p:grpSp>
          <p:nvGrpSpPr>
            <p:cNvPr id="12" name="Group 79">
              <a:extLst>
                <a:ext uri="{FF2B5EF4-FFF2-40B4-BE49-F238E27FC236}">
                  <a16:creationId xmlns:a16="http://schemas.microsoft.com/office/drawing/2014/main" id="{117A05B3-D7FF-CE8D-E061-CDA6883ECD0B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16" name="Freeform 80">
                <a:extLst>
                  <a:ext uri="{FF2B5EF4-FFF2-40B4-BE49-F238E27FC236}">
                    <a16:creationId xmlns:a16="http://schemas.microsoft.com/office/drawing/2014/main" id="{D648A78B-9D72-9381-358F-D3445F09AD54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81">
                <a:extLst>
                  <a:ext uri="{FF2B5EF4-FFF2-40B4-BE49-F238E27FC236}">
                    <a16:creationId xmlns:a16="http://schemas.microsoft.com/office/drawing/2014/main" id="{88152B04-A12C-1D7B-1C6B-BAE3B5CBE85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3" name="Group 82">
              <a:extLst>
                <a:ext uri="{FF2B5EF4-FFF2-40B4-BE49-F238E27FC236}">
                  <a16:creationId xmlns:a16="http://schemas.microsoft.com/office/drawing/2014/main" id="{C842DC3E-E131-4CE6-C73C-88D53565C8E6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14" name="Freeform 83">
                <a:extLst>
                  <a:ext uri="{FF2B5EF4-FFF2-40B4-BE49-F238E27FC236}">
                    <a16:creationId xmlns:a16="http://schemas.microsoft.com/office/drawing/2014/main" id="{6607C7D6-3756-CAF2-5020-00695EB76527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84">
                <a:extLst>
                  <a:ext uri="{FF2B5EF4-FFF2-40B4-BE49-F238E27FC236}">
                    <a16:creationId xmlns:a16="http://schemas.microsoft.com/office/drawing/2014/main" id="{0B6B1779-27E7-B15C-B8B2-0DEC93B7569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TextBox 15">
            <a:extLst>
              <a:ext uri="{FF2B5EF4-FFF2-40B4-BE49-F238E27FC236}">
                <a16:creationId xmlns:a16="http://schemas.microsoft.com/office/drawing/2014/main" id="{C2C0C0BE-1C78-70FA-8900-A20CAE3C61A0}"/>
              </a:ext>
            </a:extLst>
          </p:cNvPr>
          <p:cNvSpPr txBox="1"/>
          <p:nvPr/>
        </p:nvSpPr>
        <p:spPr>
          <a:xfrm>
            <a:off x="1784088" y="27365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8914F0A8-0C01-AB41-7452-988D0B95D634}"/>
              </a:ext>
            </a:extLst>
          </p:cNvPr>
          <p:cNvSpPr txBox="1"/>
          <p:nvPr/>
        </p:nvSpPr>
        <p:spPr>
          <a:xfrm>
            <a:off x="1936488" y="532977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A40748AA-05CE-FC01-5397-2C3260CF4A64}"/>
              </a:ext>
            </a:extLst>
          </p:cNvPr>
          <p:cNvSpPr txBox="1"/>
          <p:nvPr/>
        </p:nvSpPr>
        <p:spPr>
          <a:xfrm>
            <a:off x="665019" y="3465275"/>
            <a:ext cx="8976813" cy="132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보안 레벨 설계  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접근 제어 정책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무차별 공격 방어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구역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내부 네트워크와 외부 네트워크 사이의 완충 지대 구성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ECA0CC60-2BD6-6590-1C38-2CBA9A17362C}"/>
              </a:ext>
            </a:extLst>
          </p:cNvPr>
          <p:cNvSpPr txBox="1"/>
          <p:nvPr/>
        </p:nvSpPr>
        <p:spPr>
          <a:xfrm>
            <a:off x="665019" y="6074177"/>
            <a:ext cx="8976813" cy="2220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</a:t>
            </a:r>
            <a:r>
              <a:rPr lang="ko-KR" altLang="en-US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를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통한 외부에서 내부로의 원격 접속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(SSH)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차단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완충지대 구축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Static NAT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서비스 노출 및 서비스 격리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계층화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기능별로 보안 정책 분류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2" name="Group 78">
            <a:extLst>
              <a:ext uri="{FF2B5EF4-FFF2-40B4-BE49-F238E27FC236}">
                <a16:creationId xmlns:a16="http://schemas.microsoft.com/office/drawing/2014/main" id="{7370E8AD-ECB4-B9A6-6652-A4C9C4D4A187}"/>
              </a:ext>
            </a:extLst>
          </p:cNvPr>
          <p:cNvGrpSpPr/>
          <p:nvPr/>
        </p:nvGrpSpPr>
        <p:grpSpPr>
          <a:xfrm>
            <a:off x="493059" y="7658442"/>
            <a:ext cx="9108714" cy="2057400"/>
            <a:chOff x="0" y="0"/>
            <a:chExt cx="11222424" cy="2997084"/>
          </a:xfrm>
        </p:grpSpPr>
        <p:grpSp>
          <p:nvGrpSpPr>
            <p:cNvPr id="23" name="Group 79">
              <a:extLst>
                <a:ext uri="{FF2B5EF4-FFF2-40B4-BE49-F238E27FC236}">
                  <a16:creationId xmlns:a16="http://schemas.microsoft.com/office/drawing/2014/main" id="{F69E4423-4409-FF09-DC7B-61DE8B30684E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27" name="Freeform 80">
                <a:extLst>
                  <a:ext uri="{FF2B5EF4-FFF2-40B4-BE49-F238E27FC236}">
                    <a16:creationId xmlns:a16="http://schemas.microsoft.com/office/drawing/2014/main" id="{F26D444F-A6AC-BF78-DFAE-36BE94A3DB5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8" name="TextBox 81">
                <a:extLst>
                  <a:ext uri="{FF2B5EF4-FFF2-40B4-BE49-F238E27FC236}">
                    <a16:creationId xmlns:a16="http://schemas.microsoft.com/office/drawing/2014/main" id="{27B5F2A0-CE11-34A1-C9AB-581EC2CB1C0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24" name="Group 82">
              <a:extLst>
                <a:ext uri="{FF2B5EF4-FFF2-40B4-BE49-F238E27FC236}">
                  <a16:creationId xmlns:a16="http://schemas.microsoft.com/office/drawing/2014/main" id="{A881F302-5098-BC6D-C495-8AD7FD68AEA8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25" name="Freeform 83">
                <a:extLst>
                  <a:ext uri="{FF2B5EF4-FFF2-40B4-BE49-F238E27FC236}">
                    <a16:creationId xmlns:a16="http://schemas.microsoft.com/office/drawing/2014/main" id="{5002EBC4-9370-A79B-DFB8-98EC61C5C608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84">
                <a:extLst>
                  <a:ext uri="{FF2B5EF4-FFF2-40B4-BE49-F238E27FC236}">
                    <a16:creationId xmlns:a16="http://schemas.microsoft.com/office/drawing/2014/main" id="{F67C3380-F074-34D0-3926-6419A4FDF3C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29" name="TextBox 15">
            <a:extLst>
              <a:ext uri="{FF2B5EF4-FFF2-40B4-BE49-F238E27FC236}">
                <a16:creationId xmlns:a16="http://schemas.microsoft.com/office/drawing/2014/main" id="{706A573F-5EFC-D0C2-A597-4983AE10FB52}"/>
              </a:ext>
            </a:extLst>
          </p:cNvPr>
          <p:cNvSpPr txBox="1"/>
          <p:nvPr/>
        </p:nvSpPr>
        <p:spPr>
          <a:xfrm>
            <a:off x="1933440" y="7768515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피드백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BF57BCF8-2235-3D5F-AD1E-77B5D1412C82}"/>
              </a:ext>
            </a:extLst>
          </p:cNvPr>
          <p:cNvSpPr txBox="1"/>
          <p:nvPr/>
        </p:nvSpPr>
        <p:spPr>
          <a:xfrm>
            <a:off x="336176" y="8574346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영역 도입 제안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</a:t>
            </a:r>
            <a:r>
              <a:rPr lang="ko-KR" altLang="en-US" sz="2499" b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명확화 필요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92175D6-6332-4664-6FB3-6BE3C17C4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420" y="572555"/>
            <a:ext cx="4953000" cy="339911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5EA9096-B0F3-0ED8-36CB-E71A1CF32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5719" y="4339613"/>
            <a:ext cx="7371175" cy="453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9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EE3889-7DBF-B384-A59F-43C061CBE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482684AF-91C7-8B11-512D-96D542AA2519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84D4EEE-8EFA-3D7B-0809-0241FF8CAE34}"/>
              </a:ext>
            </a:extLst>
          </p:cNvPr>
          <p:cNvSpPr txBox="1"/>
          <p:nvPr/>
        </p:nvSpPr>
        <p:spPr>
          <a:xfrm>
            <a:off x="457200" y="1816366"/>
            <a:ext cx="6400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4-3. Ansible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시스템 구현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7" name="Group 21">
            <a:extLst>
              <a:ext uri="{FF2B5EF4-FFF2-40B4-BE49-F238E27FC236}">
                <a16:creationId xmlns:a16="http://schemas.microsoft.com/office/drawing/2014/main" id="{6E422F18-CA69-E9AD-C380-3321958B6F3E}"/>
              </a:ext>
            </a:extLst>
          </p:cNvPr>
          <p:cNvGrpSpPr/>
          <p:nvPr/>
        </p:nvGrpSpPr>
        <p:grpSpPr>
          <a:xfrm>
            <a:off x="501912" y="2400300"/>
            <a:ext cx="9175488" cy="2622737"/>
            <a:chOff x="0" y="0"/>
            <a:chExt cx="11275597" cy="2941491"/>
          </a:xfrm>
        </p:grpSpPr>
        <p:grpSp>
          <p:nvGrpSpPr>
            <p:cNvPr id="29" name="Group 22">
              <a:extLst>
                <a:ext uri="{FF2B5EF4-FFF2-40B4-BE49-F238E27FC236}">
                  <a16:creationId xmlns:a16="http://schemas.microsoft.com/office/drawing/2014/main" id="{64D1D33F-B08C-C02C-9FDC-FF78B8D55BB7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33" name="Freeform 23">
                <a:extLst>
                  <a:ext uri="{FF2B5EF4-FFF2-40B4-BE49-F238E27FC236}">
                    <a16:creationId xmlns:a16="http://schemas.microsoft.com/office/drawing/2014/main" id="{0F57EC45-3B6B-27E4-6FDE-74F176F7295C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" name="TextBox 24">
                <a:extLst>
                  <a:ext uri="{FF2B5EF4-FFF2-40B4-BE49-F238E27FC236}">
                    <a16:creationId xmlns:a16="http://schemas.microsoft.com/office/drawing/2014/main" id="{716E81BF-3174-642E-C2FC-767279060CA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0" name="Group 25">
              <a:extLst>
                <a:ext uri="{FF2B5EF4-FFF2-40B4-BE49-F238E27FC236}">
                  <a16:creationId xmlns:a16="http://schemas.microsoft.com/office/drawing/2014/main" id="{E4D51068-51A0-DFFE-65B1-F33F5191D5D0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6470B370-8C7A-FB34-3AEF-AA322E79F5EB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TextBox 27">
                <a:extLst>
                  <a:ext uri="{FF2B5EF4-FFF2-40B4-BE49-F238E27FC236}">
                    <a16:creationId xmlns:a16="http://schemas.microsoft.com/office/drawing/2014/main" id="{CA3D82C1-2AC3-96D1-BEE3-AAA677E03B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37" name="Group 78">
            <a:extLst>
              <a:ext uri="{FF2B5EF4-FFF2-40B4-BE49-F238E27FC236}">
                <a16:creationId xmlns:a16="http://schemas.microsoft.com/office/drawing/2014/main" id="{1C52A7FE-A2F7-012E-CE4A-C10E02B7A940}"/>
              </a:ext>
            </a:extLst>
          </p:cNvPr>
          <p:cNvGrpSpPr/>
          <p:nvPr/>
        </p:nvGrpSpPr>
        <p:grpSpPr>
          <a:xfrm>
            <a:off x="518437" y="5119912"/>
            <a:ext cx="9108714" cy="2558620"/>
            <a:chOff x="0" y="0"/>
            <a:chExt cx="11222424" cy="2997084"/>
          </a:xfrm>
        </p:grpSpPr>
        <p:grpSp>
          <p:nvGrpSpPr>
            <p:cNvPr id="38" name="Group 79">
              <a:extLst>
                <a:ext uri="{FF2B5EF4-FFF2-40B4-BE49-F238E27FC236}">
                  <a16:creationId xmlns:a16="http://schemas.microsoft.com/office/drawing/2014/main" id="{6E5E7ECA-4538-3C69-39C4-15C08BE5D0EA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42" name="Freeform 80">
                <a:extLst>
                  <a:ext uri="{FF2B5EF4-FFF2-40B4-BE49-F238E27FC236}">
                    <a16:creationId xmlns:a16="http://schemas.microsoft.com/office/drawing/2014/main" id="{EA28E479-035F-4DC9-DC70-3260CAEDD0A9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81">
                <a:extLst>
                  <a:ext uri="{FF2B5EF4-FFF2-40B4-BE49-F238E27FC236}">
                    <a16:creationId xmlns:a16="http://schemas.microsoft.com/office/drawing/2014/main" id="{1927CE8B-2742-66F2-C716-BCD58075615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9" name="Group 82">
              <a:extLst>
                <a:ext uri="{FF2B5EF4-FFF2-40B4-BE49-F238E27FC236}">
                  <a16:creationId xmlns:a16="http://schemas.microsoft.com/office/drawing/2014/main" id="{6A6803D9-C071-23B9-6790-80AB549869F6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40" name="Freeform 83">
                <a:extLst>
                  <a:ext uri="{FF2B5EF4-FFF2-40B4-BE49-F238E27FC236}">
                    <a16:creationId xmlns:a16="http://schemas.microsoft.com/office/drawing/2014/main" id="{22529FA5-5847-4F8D-C552-8A5C89F2F09E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" name="TextBox 84">
                <a:extLst>
                  <a:ext uri="{FF2B5EF4-FFF2-40B4-BE49-F238E27FC236}">
                    <a16:creationId xmlns:a16="http://schemas.microsoft.com/office/drawing/2014/main" id="{D5FAF010-8A5C-2BEA-3309-19D64BC2002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44" name="TextBox 15">
            <a:extLst>
              <a:ext uri="{FF2B5EF4-FFF2-40B4-BE49-F238E27FC236}">
                <a16:creationId xmlns:a16="http://schemas.microsoft.com/office/drawing/2014/main" id="{BF9BD602-6ED8-F294-DEE2-8F97ACDA42F7}"/>
              </a:ext>
            </a:extLst>
          </p:cNvPr>
          <p:cNvSpPr txBox="1"/>
          <p:nvPr/>
        </p:nvSpPr>
        <p:spPr>
          <a:xfrm>
            <a:off x="1648042" y="260079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방법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5" name="TextBox 20">
            <a:extLst>
              <a:ext uri="{FF2B5EF4-FFF2-40B4-BE49-F238E27FC236}">
                <a16:creationId xmlns:a16="http://schemas.microsoft.com/office/drawing/2014/main" id="{06D25CB4-54F5-D137-6649-C0D2D531623E}"/>
              </a:ext>
            </a:extLst>
          </p:cNvPr>
          <p:cNvSpPr txBox="1"/>
          <p:nvPr/>
        </p:nvSpPr>
        <p:spPr>
          <a:xfrm>
            <a:off x="506245" y="6159178"/>
            <a:ext cx="8976813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플레이북을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통한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명령 실행 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성공 및 로그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파일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생성 확인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병렬 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접속으로 접속시간 단축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실제 업무 환경 수준의 자동화 플랫폼 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구축</a:t>
            </a:r>
            <a:endParaRPr lang="en-US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6" name="TextBox 20">
            <a:extLst>
              <a:ext uri="{FF2B5EF4-FFF2-40B4-BE49-F238E27FC236}">
                <a16:creationId xmlns:a16="http://schemas.microsoft.com/office/drawing/2014/main" id="{1FF57582-4491-DEDC-B844-16B832A75E6F}"/>
              </a:ext>
            </a:extLst>
          </p:cNvPr>
          <p:cNvSpPr txBox="1"/>
          <p:nvPr/>
        </p:nvSpPr>
        <p:spPr>
          <a:xfrm>
            <a:off x="518437" y="3467100"/>
            <a:ext cx="8976813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inventory, </a:t>
            </a:r>
            <a:r>
              <a:rPr lang="en-US" altLang="ko-KR" sz="2500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ansible.cfg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playbook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결과를 </a:t>
            </a: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앤서블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서버 및 라우터에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로그 파일로 저장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</a:t>
            </a: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크론기반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파이프라인 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구축</a:t>
            </a:r>
            <a:endParaRPr lang="en-US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7" name="TextBox 15">
            <a:extLst>
              <a:ext uri="{FF2B5EF4-FFF2-40B4-BE49-F238E27FC236}">
                <a16:creationId xmlns:a16="http://schemas.microsoft.com/office/drawing/2014/main" id="{4800D91A-A7A4-777D-45F7-9DF9A4118EA0}"/>
              </a:ext>
            </a:extLst>
          </p:cNvPr>
          <p:cNvSpPr txBox="1"/>
          <p:nvPr/>
        </p:nvSpPr>
        <p:spPr>
          <a:xfrm>
            <a:off x="1897553" y="5291353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8" name="Group 21">
            <a:extLst>
              <a:ext uri="{FF2B5EF4-FFF2-40B4-BE49-F238E27FC236}">
                <a16:creationId xmlns:a16="http://schemas.microsoft.com/office/drawing/2014/main" id="{8EBD64DC-00E8-D28B-FA85-2AC0159A5B3E}"/>
              </a:ext>
            </a:extLst>
          </p:cNvPr>
          <p:cNvGrpSpPr/>
          <p:nvPr/>
        </p:nvGrpSpPr>
        <p:grpSpPr>
          <a:xfrm>
            <a:off x="518437" y="7799362"/>
            <a:ext cx="9175488" cy="2396541"/>
            <a:chOff x="0" y="0"/>
            <a:chExt cx="11275597" cy="2941491"/>
          </a:xfrm>
        </p:grpSpPr>
        <p:grpSp>
          <p:nvGrpSpPr>
            <p:cNvPr id="49" name="Group 22">
              <a:extLst>
                <a:ext uri="{FF2B5EF4-FFF2-40B4-BE49-F238E27FC236}">
                  <a16:creationId xmlns:a16="http://schemas.microsoft.com/office/drawing/2014/main" id="{9DBD8F14-D6C1-78CA-FC8D-980E24C7FEC9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53" name="Freeform 23">
                <a:extLst>
                  <a:ext uri="{FF2B5EF4-FFF2-40B4-BE49-F238E27FC236}">
                    <a16:creationId xmlns:a16="http://schemas.microsoft.com/office/drawing/2014/main" id="{99BAD8B2-AEE7-E227-B43C-908CD4471084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4" name="TextBox 24">
                <a:extLst>
                  <a:ext uri="{FF2B5EF4-FFF2-40B4-BE49-F238E27FC236}">
                    <a16:creationId xmlns:a16="http://schemas.microsoft.com/office/drawing/2014/main" id="{F6887DFE-75A9-3577-ACC7-5D0F46ADA6B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50" name="Group 25">
              <a:extLst>
                <a:ext uri="{FF2B5EF4-FFF2-40B4-BE49-F238E27FC236}">
                  <a16:creationId xmlns:a16="http://schemas.microsoft.com/office/drawing/2014/main" id="{6CE7F40A-C899-FC48-433C-6B2029AAAEA7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51" name="Freeform 26">
                <a:extLst>
                  <a:ext uri="{FF2B5EF4-FFF2-40B4-BE49-F238E27FC236}">
                    <a16:creationId xmlns:a16="http://schemas.microsoft.com/office/drawing/2014/main" id="{0A1DF90B-12E8-A559-5F9A-D12E696E9DAE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52" name="TextBox 27">
                <a:extLst>
                  <a:ext uri="{FF2B5EF4-FFF2-40B4-BE49-F238E27FC236}">
                    <a16:creationId xmlns:a16="http://schemas.microsoft.com/office/drawing/2014/main" id="{D54E3074-BC4F-8991-B1C5-1D1FC013785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5" name="TextBox 15">
            <a:extLst>
              <a:ext uri="{FF2B5EF4-FFF2-40B4-BE49-F238E27FC236}">
                <a16:creationId xmlns:a16="http://schemas.microsoft.com/office/drawing/2014/main" id="{2BCFACD0-2A27-0EE9-17A8-A9AD6F64D609}"/>
              </a:ext>
            </a:extLst>
          </p:cNvPr>
          <p:cNvSpPr txBox="1"/>
          <p:nvPr/>
        </p:nvSpPr>
        <p:spPr>
          <a:xfrm>
            <a:off x="1897553" y="799129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핵심 기능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6" name="TextBox 20">
            <a:extLst>
              <a:ext uri="{FF2B5EF4-FFF2-40B4-BE49-F238E27FC236}">
                <a16:creationId xmlns:a16="http://schemas.microsoft.com/office/drawing/2014/main" id="{021F81A6-602D-2579-C28A-F2975F5C81ED}"/>
              </a:ext>
            </a:extLst>
          </p:cNvPr>
          <p:cNvSpPr txBox="1"/>
          <p:nvPr/>
        </p:nvSpPr>
        <p:spPr>
          <a:xfrm>
            <a:off x="564712" y="8644441"/>
            <a:ext cx="8976813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크론을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통한 </a:t>
            </a: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실행 자동화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실행 결과 로그 파일 자동 생성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대규모 장비 일괄 관리 가능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993F73D-2C28-7BF3-812D-FFE935C7E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9400" y="3127444"/>
            <a:ext cx="7391400" cy="52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5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1066800" y="1790700"/>
            <a:ext cx="22098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시연 영상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3239142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577F66-804B-48D6-DF84-7F454E978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70F82BD-EF25-F89C-4C09-B729B4EA2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766" y="3135379"/>
            <a:ext cx="6945536" cy="47090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C6893B1-F831-3976-5DF3-7CA2D3AAC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766" y="2977207"/>
            <a:ext cx="6945536" cy="4872343"/>
          </a:xfrm>
          <a:prstGeom prst="rect">
            <a:avLst/>
          </a:prstGeom>
        </p:spPr>
      </p:pic>
      <p:sp>
        <p:nvSpPr>
          <p:cNvPr id="35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457200" y="1790700"/>
            <a:ext cx="7543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4-4.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누락 테스트 및 자동 대응 시연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8" name="Group 21">
            <a:extLst>
              <a:ext uri="{FF2B5EF4-FFF2-40B4-BE49-F238E27FC236}">
                <a16:creationId xmlns:a16="http://schemas.microsoft.com/office/drawing/2014/main" id="{861165CF-C7B7-5383-FB3D-F4DA030AA6C0}"/>
              </a:ext>
            </a:extLst>
          </p:cNvPr>
          <p:cNvGrpSpPr/>
          <p:nvPr/>
        </p:nvGrpSpPr>
        <p:grpSpPr>
          <a:xfrm>
            <a:off x="429684" y="2629341"/>
            <a:ext cx="9175488" cy="2651592"/>
            <a:chOff x="0" y="0"/>
            <a:chExt cx="11275597" cy="2941490"/>
          </a:xfrm>
        </p:grpSpPr>
        <p:grpSp>
          <p:nvGrpSpPr>
            <p:cNvPr id="29" name="Group 22">
              <a:extLst>
                <a:ext uri="{FF2B5EF4-FFF2-40B4-BE49-F238E27FC236}">
                  <a16:creationId xmlns:a16="http://schemas.microsoft.com/office/drawing/2014/main" id="{CB9D99E0-222A-B39E-1898-8121FB47D34B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33" name="Freeform 23">
                <a:extLst>
                  <a:ext uri="{FF2B5EF4-FFF2-40B4-BE49-F238E27FC236}">
                    <a16:creationId xmlns:a16="http://schemas.microsoft.com/office/drawing/2014/main" id="{B1EA7F2B-AB4A-41C3-77A3-9496FC825732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" name="TextBox 24">
                <a:extLst>
                  <a:ext uri="{FF2B5EF4-FFF2-40B4-BE49-F238E27FC236}">
                    <a16:creationId xmlns:a16="http://schemas.microsoft.com/office/drawing/2014/main" id="{3651EBCC-C254-56EF-AF8F-0FF699A88F3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0" name="Group 25">
              <a:extLst>
                <a:ext uri="{FF2B5EF4-FFF2-40B4-BE49-F238E27FC236}">
                  <a16:creationId xmlns:a16="http://schemas.microsoft.com/office/drawing/2014/main" id="{5500B7AB-2DC6-B33B-94DA-D49A8D62E886}"/>
                </a:ext>
              </a:extLst>
            </p:cNvPr>
            <p:cNvGrpSpPr/>
            <p:nvPr/>
          </p:nvGrpSpPr>
          <p:grpSpPr>
            <a:xfrm>
              <a:off x="0" y="711255"/>
              <a:ext cx="11275597" cy="2230235"/>
              <a:chOff x="0" y="-47625"/>
              <a:chExt cx="2227278" cy="440540"/>
            </a:xfrm>
          </p:grpSpPr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7F202892-4B86-C6A9-7E84-7DB9738C4D0F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2" name="TextBox 27">
                <a:extLst>
                  <a:ext uri="{FF2B5EF4-FFF2-40B4-BE49-F238E27FC236}">
                    <a16:creationId xmlns:a16="http://schemas.microsoft.com/office/drawing/2014/main" id="{BD784F89-F83A-22A0-376A-6A2FD61E8EF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37" name="Group 78">
            <a:extLst>
              <a:ext uri="{FF2B5EF4-FFF2-40B4-BE49-F238E27FC236}">
                <a16:creationId xmlns:a16="http://schemas.microsoft.com/office/drawing/2014/main" id="{53F2D5A9-C6A0-449B-4D4B-22FEEEC39A1C}"/>
              </a:ext>
            </a:extLst>
          </p:cNvPr>
          <p:cNvGrpSpPr/>
          <p:nvPr/>
        </p:nvGrpSpPr>
        <p:grpSpPr>
          <a:xfrm>
            <a:off x="428898" y="7734387"/>
            <a:ext cx="9108714" cy="2247813"/>
            <a:chOff x="0" y="0"/>
            <a:chExt cx="11222424" cy="2997084"/>
          </a:xfrm>
        </p:grpSpPr>
        <p:grpSp>
          <p:nvGrpSpPr>
            <p:cNvPr id="38" name="Group 79">
              <a:extLst>
                <a:ext uri="{FF2B5EF4-FFF2-40B4-BE49-F238E27FC236}">
                  <a16:creationId xmlns:a16="http://schemas.microsoft.com/office/drawing/2014/main" id="{EA9F38A4-2E9A-3AF8-3869-1B176E5D68DC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42" name="Freeform 80">
                <a:extLst>
                  <a:ext uri="{FF2B5EF4-FFF2-40B4-BE49-F238E27FC236}">
                    <a16:creationId xmlns:a16="http://schemas.microsoft.com/office/drawing/2014/main" id="{9C47935F-596D-3A9B-3776-ACAF3EED47D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81">
                <a:extLst>
                  <a:ext uri="{FF2B5EF4-FFF2-40B4-BE49-F238E27FC236}">
                    <a16:creationId xmlns:a16="http://schemas.microsoft.com/office/drawing/2014/main" id="{C41AEEBE-1CB3-B2B4-A8DA-D2BAED28B2C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9" name="Group 82">
              <a:extLst>
                <a:ext uri="{FF2B5EF4-FFF2-40B4-BE49-F238E27FC236}">
                  <a16:creationId xmlns:a16="http://schemas.microsoft.com/office/drawing/2014/main" id="{DD7D7B2C-D341-3468-2A74-1920802B774B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40" name="Freeform 83">
                <a:extLst>
                  <a:ext uri="{FF2B5EF4-FFF2-40B4-BE49-F238E27FC236}">
                    <a16:creationId xmlns:a16="http://schemas.microsoft.com/office/drawing/2014/main" id="{DC2B8DCC-C37F-44A4-9C20-04ED747A78B3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" name="TextBox 84">
                <a:extLst>
                  <a:ext uri="{FF2B5EF4-FFF2-40B4-BE49-F238E27FC236}">
                    <a16:creationId xmlns:a16="http://schemas.microsoft.com/office/drawing/2014/main" id="{D1246918-217D-0EF4-77EF-FE6D88B0CF5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42B666D-AB0B-FABC-3005-11F1FA9D314E}"/>
              </a:ext>
            </a:extLst>
          </p:cNvPr>
          <p:cNvSpPr txBox="1"/>
          <p:nvPr/>
        </p:nvSpPr>
        <p:spPr>
          <a:xfrm>
            <a:off x="1479288" y="2736500"/>
            <a:ext cx="3092712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 구현 방법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5" name="TextBox 20">
            <a:extLst>
              <a:ext uri="{FF2B5EF4-FFF2-40B4-BE49-F238E27FC236}">
                <a16:creationId xmlns:a16="http://schemas.microsoft.com/office/drawing/2014/main" id="{F22B25B3-2F00-417D-BF81-AFBC2DF7F9D1}"/>
              </a:ext>
            </a:extLst>
          </p:cNvPr>
          <p:cNvSpPr txBox="1"/>
          <p:nvPr/>
        </p:nvSpPr>
        <p:spPr>
          <a:xfrm>
            <a:off x="229020" y="3467100"/>
            <a:ext cx="9525000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누락된 정책을 설정하는 </a:t>
            </a:r>
            <a:r>
              <a:rPr lang="ko-KR" altLang="en-US" sz="2499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작성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적용 시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장애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발생 대비 롤백 </a:t>
            </a:r>
            <a:r>
              <a:rPr lang="ko-KR" altLang="en-US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동시 작성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대상 장비들을 </a:t>
            </a:r>
            <a:r>
              <a:rPr lang="ko-KR" altLang="en-US" sz="2499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인벤토리에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별도 그룹화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해당 그룹에 </a:t>
            </a:r>
            <a:r>
              <a:rPr lang="ko-KR" altLang="en-US" sz="2499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실행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6" name="TextBox 15">
            <a:extLst>
              <a:ext uri="{FF2B5EF4-FFF2-40B4-BE49-F238E27FC236}">
                <a16:creationId xmlns:a16="http://schemas.microsoft.com/office/drawing/2014/main" id="{6A75B4A1-007B-6BE4-55A3-F9092D184C6E}"/>
              </a:ext>
            </a:extLst>
          </p:cNvPr>
          <p:cNvSpPr txBox="1"/>
          <p:nvPr/>
        </p:nvSpPr>
        <p:spPr>
          <a:xfrm>
            <a:off x="1841412" y="7844461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핵심 기능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7" name="Group 78">
            <a:extLst>
              <a:ext uri="{FF2B5EF4-FFF2-40B4-BE49-F238E27FC236}">
                <a16:creationId xmlns:a16="http://schemas.microsoft.com/office/drawing/2014/main" id="{9EF4FB5A-9294-4FCA-04C6-37EA7AE0CC9D}"/>
              </a:ext>
            </a:extLst>
          </p:cNvPr>
          <p:cNvGrpSpPr/>
          <p:nvPr/>
        </p:nvGrpSpPr>
        <p:grpSpPr>
          <a:xfrm>
            <a:off x="423399" y="5486487"/>
            <a:ext cx="9108714" cy="2247813"/>
            <a:chOff x="0" y="0"/>
            <a:chExt cx="11222424" cy="2997084"/>
          </a:xfrm>
        </p:grpSpPr>
        <p:grpSp>
          <p:nvGrpSpPr>
            <p:cNvPr id="48" name="Group 79">
              <a:extLst>
                <a:ext uri="{FF2B5EF4-FFF2-40B4-BE49-F238E27FC236}">
                  <a16:creationId xmlns:a16="http://schemas.microsoft.com/office/drawing/2014/main" id="{215765DF-12D7-FAB9-ACD6-4D7F6C88E360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52" name="Freeform 80">
                <a:extLst>
                  <a:ext uri="{FF2B5EF4-FFF2-40B4-BE49-F238E27FC236}">
                    <a16:creationId xmlns:a16="http://schemas.microsoft.com/office/drawing/2014/main" id="{E7710F9D-F2E3-009F-657E-3542D957DA02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" name="TextBox 81">
                <a:extLst>
                  <a:ext uri="{FF2B5EF4-FFF2-40B4-BE49-F238E27FC236}">
                    <a16:creationId xmlns:a16="http://schemas.microsoft.com/office/drawing/2014/main" id="{F112E849-A428-D175-D566-4F32D4751D7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9" name="Group 82">
              <a:extLst>
                <a:ext uri="{FF2B5EF4-FFF2-40B4-BE49-F238E27FC236}">
                  <a16:creationId xmlns:a16="http://schemas.microsoft.com/office/drawing/2014/main" id="{21468274-5267-D83E-E582-43432718AB7B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0" name="Freeform 83">
                <a:extLst>
                  <a:ext uri="{FF2B5EF4-FFF2-40B4-BE49-F238E27FC236}">
                    <a16:creationId xmlns:a16="http://schemas.microsoft.com/office/drawing/2014/main" id="{7BA3211F-00B3-D530-A1A0-C1FF31896EAA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345523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" name="TextBox 84">
                <a:extLst>
                  <a:ext uri="{FF2B5EF4-FFF2-40B4-BE49-F238E27FC236}">
                    <a16:creationId xmlns:a16="http://schemas.microsoft.com/office/drawing/2014/main" id="{033DBE48-D97A-271B-D18D-8A1660ED45A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4" name="TextBox 15">
            <a:extLst>
              <a:ext uri="{FF2B5EF4-FFF2-40B4-BE49-F238E27FC236}">
                <a16:creationId xmlns:a16="http://schemas.microsoft.com/office/drawing/2014/main" id="{1481A81A-E2C1-8753-09A0-F3F2C6C7D203}"/>
              </a:ext>
            </a:extLst>
          </p:cNvPr>
          <p:cNvSpPr txBox="1"/>
          <p:nvPr/>
        </p:nvSpPr>
        <p:spPr>
          <a:xfrm>
            <a:off x="1835913" y="5648325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5" name="TextBox 20">
            <a:extLst>
              <a:ext uri="{FF2B5EF4-FFF2-40B4-BE49-F238E27FC236}">
                <a16:creationId xmlns:a16="http://schemas.microsoft.com/office/drawing/2014/main" id="{55DCE4B4-E182-78CF-0F6D-06065C5F169C}"/>
              </a:ext>
            </a:extLst>
          </p:cNvPr>
          <p:cNvSpPr txBox="1"/>
          <p:nvPr/>
        </p:nvSpPr>
        <p:spPr>
          <a:xfrm>
            <a:off x="489349" y="6623319"/>
            <a:ext cx="8976813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차단 정책 정상 적용 및 롤백 확인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6" name="TextBox 20">
            <a:extLst>
              <a:ext uri="{FF2B5EF4-FFF2-40B4-BE49-F238E27FC236}">
                <a16:creationId xmlns:a16="http://schemas.microsoft.com/office/drawing/2014/main" id="{3BE57BD5-88B1-73DA-ABDE-D39C127DA023}"/>
              </a:ext>
            </a:extLst>
          </p:cNvPr>
          <p:cNvSpPr txBox="1"/>
          <p:nvPr/>
        </p:nvSpPr>
        <p:spPr>
          <a:xfrm>
            <a:off x="581298" y="8515297"/>
            <a:ext cx="8976813" cy="1771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적용 자동화 적용 및 정책 누락 대응 시나리오 테스트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기반으로 정책 변경 내역 관리 및 추적 가능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정책 롤백 자동화로 장애 복구 시간 최소화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B1BD2A-05BD-D6FC-44DE-1C1FE219D3E2}"/>
              </a:ext>
            </a:extLst>
          </p:cNvPr>
          <p:cNvSpPr txBox="1"/>
          <p:nvPr/>
        </p:nvSpPr>
        <p:spPr>
          <a:xfrm>
            <a:off x="7772400" y="495300"/>
            <a:ext cx="2970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766" y="2661932"/>
            <a:ext cx="6916862" cy="50407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267" y="2707059"/>
            <a:ext cx="6922361" cy="511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0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1066800" y="1790700"/>
            <a:ext cx="22098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시연 영상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786608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계획서에서 작성했던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지역 라우팅에 대한 보안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이중화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로그를 활용한 시각화 모니터링을 미숙한 지식과 부족한 시간으로 구현을 못한 것이 아쉽습니다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그래도 학원에서 배운 대부분의 내용은 완성을 한 것 같습니다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학원에서 배운 부분에 대한 실습이 주된 프로젝트의 목표이기 때문에 전체적인 프로젝트의 완성도는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80%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라고 평가합니다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프로젝트에 있어 조장의 역할을 담당하여 팀 일정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공지사항 관리를 수행하였고 팀원들의 과업과 전체적인 프로젝트 운영을 주도하였습니다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프로젝트는 아무래도 저도 많이 미숙한 분야의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프로젝트이다보니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다른 부분에 비해 일정관리에 실패하여 개인적으로는 불만족스러운 부분이 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팀원들은 전체적으로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한명도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누락된 인원 없이 주어진 업에 최선을 다했습니다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저와 네트워크를 담당했던 창희와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현민님 정말 고생했고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바쁜와중에도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충실히 맡은 바에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임해주신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민우님과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수연님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또한 고생하셨습니다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추후에는 앞서 말한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 보안 강화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이중화로 안정적인 서비스 제공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로그를 활용한 모니터링 자동화가 주된 추후 개선점이라고 생각합니다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 algn="ctr"/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보완사항으론는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IPSec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으로 연결된 각 지사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본사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, Data Center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에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NAT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를 설정하여 좀 더 보안을 강화하는 방법을 생각해볼 수 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.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팀의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역할적인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부분에서는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조장으로서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프로젝트를 하나 이끄는데 정말 많은 에너지가 소비된다는 것을 느꼈습니다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무엇보다 이런 수고를 덜기 위해서는 사전 계획이 철저해야 한다는 것도 깨달았습니다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토폴로지를 팀원들과 상의해서 설계하고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태스트를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하면서 기존에 몰랐던 내용도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알게되고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무엇보다 기존에 내용을 확실하게 알 수 있는 좋은 경험이었습니다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2859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배운 기술들을 복습하고 적용하면서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전반적으로 과제를 충실히 수행했다고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생각합니다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다만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가상화 프로그램의 제약과 처음 접하는 기술들에 적응하는 데 시간이 다소 소요되어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전체 완성도는 약 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80%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정도로 평가합니다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팀원 간 의사소통이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원활했고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서로의 의견을 존중하며 조율하는 분위기 속에서 프로젝트를 진행할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배웠지만 기억이 흐릿했던 부분들이 생각보다 많아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사전에 더 충분한 복습을 하지 못한 점이 아쉬움으로 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팀원들은 각자 열정적으로 임했고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잘 모르는 부분은 함께 고민하며 문제를 해결해 나가는 모습이 특히 인상 깊었습니다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재분배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(Redistribution)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구간에서 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route-map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과 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prefix-list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를 적용하려 했으나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일부 설정이 의도대로 동작하지 않아 아쉬움이 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추후 시간적 여유가 주어진다면 이 부분을 보완하여 전체적인 완성도를 더욱 높이고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b="1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이번 프로젝트를 통해 협업의 중요성을 다시금 체감할 수 있었고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다음에는 보다 계획적이고 체계적인 접근이 필요하다는 점을 느꼈습니다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배운 내용을 복습하는 동시에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실무에 가까운 심화 내용을 경험할 수 있었던 의미 있는 프로젝트였습니다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993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기본적으로 우리가 배웠던 것들은 대부분 활용했으나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아직 배우지 못한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bonding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통한 서버 이중화 등의 기능 구현을 희망했습니다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그러나 계속된 계획 수정과 차질로 인해 구현하지 못한 점이 아쉬웠습니다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기술과 프로젝트 목표에 부합하는 기술들을 적절히 조합해 완성하고 싶었지만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일부 기술이 누락되더라도 완성도는 높게 평가합니다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부분을 주도적으로 담당했으며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팀장 부재 시 공지 전달 등 협력적인 역할을 수행했습니다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초반에는 예상치 못한 문제가 많았고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학원 실습보다 규모가 커 토폴로지 구조나 흐름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</a:t>
            </a:r>
            <a:r>
              <a:rPr lang="en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flow)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설계에 어려움을 겪었습니다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다만 네트워크 구성은 기본에 충실했다고 생각합니다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팀원들의 높은 참여도와 적극적인 태도를 높이 평가합니다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누구 하나 소홀함 없이 맡은 역할을 충실히 수행했으며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계획 차질이 있었음에도 오히려 더 활발히 대응했습니다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모든 팀원에게 감사함과 함께 수고를 전하고 싶습니다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먼저 개선점으로는 라우터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스위치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등의 버전이 낮아 </a:t>
            </a:r>
            <a:r>
              <a:rPr lang="en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NAT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및 유사 기능 구현이 어려웠습니다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최신 버전 이미지가 제공됐다면 기능 구성이 수월해 시간적 여유가 더 생겼을 것입니다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보완사항으로 </a:t>
            </a:r>
            <a:r>
              <a:rPr lang="en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ACL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정책을 대역폭 기준이 아닌 필요한 서비스만 세분화해 적용했다면 보안성을 더욱 강화할 수 있었을 것입니다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이론을 오래 공부해도 실습 한 번이 주는 성장 폭이 이토록 크다는 점에 새삼 놀랐습니다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담당자로서 트러블슈팅을 반복하며 이론이 실제로 적용되는 과정을 체감했고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해결 능력이 향상되었습니다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프로젝트는 개인 성장과 팀 협업 측면에서 모두 긍정적인 경험이었습니다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ko-KR" altLang="en-US" dirty="0">
              <a:solidFill>
                <a:schemeClr val="tx1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00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108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활용한 자동화 구성 중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Prometheus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모니터링 연동과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Slack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알림 기능을 실제로 구현해 보고 싶었지만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설정이 다소 복잡하고 시간도 부족하여 못했습니다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하지만 그 외의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작업들은 대부분 직접 구성하고 테스트해보며 구현할 수 있었고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실제 장비에 명령을 실행하고 설정 결과를 로깅하는 일련의 과정을 통해 자동화 시스템이 어떻게 운영되는지 실무적으로 체험해볼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115817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프로젝트에서 저는 네트워크 자동화 및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파트를 맡으면서 처음 접해보는 기술들을 직접 사용해보게 되었고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익숙해지는 데까지 시간이 꽤 걸렸습니다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초반에는 어려움이 많았지만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프로젝트를 진행하면서 빠르게 적응할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무엇보다 팀원들의 도움이 정말 컸습니다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구성에 있어 민재님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창희님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현민님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모두 각자 맡은 역할을 열성적으로 수행해 주셨습니다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특히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저와 같은 파트를 맡았던 민우님이 큰 도움을 주셔서 감사한 마음이 큽니다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 프로젝트를 통해 다양한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IT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분야를 실습 중심으로 접해보며 이론과 실무의 간극을 많이 줄일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이전까지는 단순히 수업을 통해 기능이나 명령어를 외우는 수준이었다면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이번에는 직접 장비를 연결하고 구성하면서 많은 점을 깨닫는 시간이었습니다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앞으로도 이 프로젝트에서 배운 것들을 기반으로 깊이 있는 기술 학습과 실습을 이어가 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모서리가 둥근 직사각형 1">
            <a:extLst>
              <a:ext uri="{FF2B5EF4-FFF2-40B4-BE49-F238E27FC236}">
                <a16:creationId xmlns:a16="http://schemas.microsoft.com/office/drawing/2014/main" id="{8E55F9F6-5467-79AF-6D47-E7A89FD7E904}"/>
              </a:ext>
            </a:extLst>
          </p:cNvPr>
          <p:cNvSpPr/>
          <p:nvPr/>
        </p:nvSpPr>
        <p:spPr>
          <a:xfrm>
            <a:off x="990600" y="6002017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앞서 언급한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Prometheus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연동 및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Slack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알림 자동화는 프로젝트 외부 연계 및 실시간 알림 체계 구축이라는 측면에서 실용성이 높기 때문에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추후에는 시간 여유를 가지고 구현해보면 좋을 것 같습니다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또한 현재는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CLI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운영만 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향후에는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Semaphore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같은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GUI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도구를 도입하여 팀 단위로 자동화 작업을 관리하고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접근 권한 및 변경 이력도 함께 관리 할 수 있는 환경을 만들어보고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5" name="모서리가 둥근 직사각형 3">
            <a:extLst>
              <a:ext uri="{FF2B5EF4-FFF2-40B4-BE49-F238E27FC236}">
                <a16:creationId xmlns:a16="http://schemas.microsoft.com/office/drawing/2014/main" id="{96EBE10B-90B2-3414-C038-025F79BF478C}"/>
              </a:ext>
            </a:extLst>
          </p:cNvPr>
          <p:cNvSpPr/>
          <p:nvPr/>
        </p:nvSpPr>
        <p:spPr>
          <a:xfrm>
            <a:off x="1447800" y="5659117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</a:p>
        </p:txBody>
      </p:sp>
    </p:spTree>
    <p:extLst>
      <p:ext uri="{BB962C8B-B14F-4D97-AF65-F5344CB8AC3E}">
        <p14:creationId xmlns:p14="http://schemas.microsoft.com/office/powerpoint/2010/main" val="1348452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4191000" y="2095147"/>
            <a:ext cx="112014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주제</a:t>
            </a:r>
            <a:endParaRPr lang="en-US" altLang="ko-KR" sz="2000" b="1" spc="-32" dirty="0">
              <a:solidFill>
                <a:srgbClr val="00B05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카드사는 전국에  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두고 서비스를 운영한다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>
              <a:lnSpc>
                <a:spcPts val="4481"/>
              </a:lnSpc>
            </a:pPr>
            <a:r>
              <a:rPr lang="ko-KR" altLang="en-US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 시 보안 정책 자동화 시스템 구축하고자 한다</a:t>
            </a:r>
            <a:r>
              <a:rPr lang="en-US" altLang="ko-KR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191000" y="4843084"/>
            <a:ext cx="121920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선정 배경</a:t>
            </a:r>
            <a:r>
              <a:rPr lang="en-US" altLang="ko-KR" sz="2000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/>
            </a:r>
            <a:br>
              <a:rPr lang="en-US" altLang="ko-KR" sz="2000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</a:b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도입에 대한 수작업 시 휴먼 오류가 발생하고 있다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(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수동 타이핑 시에 보안 정책 누락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포트 차단 누락 등등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</a:p>
          <a:p>
            <a:pPr>
              <a:lnSpc>
                <a:spcPts val="4481"/>
              </a:lnSpc>
            </a:pP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오류 발생 시에 다른 장비에 오류가 확산되고 오류에 대한 비용이 점차 증가하고 있다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218A6BF8-2555-C551-21EE-2D1F70F7C75C}"/>
              </a:ext>
            </a:extLst>
          </p:cNvPr>
          <p:cNvSpPr txBox="1"/>
          <p:nvPr/>
        </p:nvSpPr>
        <p:spPr>
          <a:xfrm>
            <a:off x="304800" y="383168"/>
            <a:ext cx="15468600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1-1.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주제 및 선정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배경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기획 의도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22" name="그림 21" descr="그래픽, 클립아트, 원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BF1AAEB-E8B7-1BF2-E59D-9E8CFDB32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77" y="2019300"/>
            <a:ext cx="2133600" cy="2133600"/>
          </a:xfrm>
          <a:prstGeom prst="rect">
            <a:avLst/>
          </a:prstGeom>
        </p:spPr>
      </p:pic>
      <p:pic>
        <p:nvPicPr>
          <p:cNvPr id="24" name="그림 23" descr="그래픽, 그래픽 디자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C76FDCD-7125-13FD-240C-C1EDBDBCBA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061" y="4843084"/>
            <a:ext cx="1752600" cy="171314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191000" y="7515794"/>
            <a:ext cx="121920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기획 의도</a:t>
            </a:r>
            <a:endParaRPr lang="en-US" altLang="ko-KR" sz="2000" b="1" spc="-32" dirty="0">
              <a:solidFill>
                <a:srgbClr val="00B05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학원에서 습득한 물리적 </a:t>
            </a: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네트워킹 지식과 보안 기술을 활용하고자 한다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altLang="ko-KR" b="1" spc="-32" dirty="0" smtClean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en-US" altLang="ko-KR" b="1" spc="-32" dirty="0" err="1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자동화로 정책 누락 방지 및 효율성 확보하고자 한다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b="1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" name="그림 9" descr="스크린샷, 클립아트, 그래픽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7E463F3-8455-28D4-8579-92B124A6D3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77" y="7537329"/>
            <a:ext cx="1797171" cy="179717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73">
            <a:extLst>
              <a:ext uri="{FF2B5EF4-FFF2-40B4-BE49-F238E27FC236}">
                <a16:creationId xmlns:a16="http://schemas.microsoft.com/office/drawing/2014/main" id="{50BBA65A-1CD5-B046-CAA2-DAEA14EE6447}"/>
              </a:ext>
            </a:extLst>
          </p:cNvPr>
          <p:cNvGrpSpPr/>
          <p:nvPr/>
        </p:nvGrpSpPr>
        <p:grpSpPr>
          <a:xfrm>
            <a:off x="5006423" y="3771900"/>
            <a:ext cx="7947577" cy="2156587"/>
            <a:chOff x="418718" y="390954"/>
            <a:chExt cx="8453903" cy="2253937"/>
          </a:xfrm>
        </p:grpSpPr>
        <p:grpSp>
          <p:nvGrpSpPr>
            <p:cNvPr id="12" name="Group 74">
              <a:extLst>
                <a:ext uri="{FF2B5EF4-FFF2-40B4-BE49-F238E27FC236}">
                  <a16:creationId xmlns:a16="http://schemas.microsoft.com/office/drawing/2014/main" id="{DF2C3BE3-636B-2543-65AF-B15595FC6D6F}"/>
                </a:ext>
              </a:extLst>
            </p:cNvPr>
            <p:cNvGrpSpPr/>
            <p:nvPr/>
          </p:nvGrpSpPr>
          <p:grpSpPr>
            <a:xfrm rot="2700000">
              <a:off x="531123" y="278549"/>
              <a:ext cx="2183959" cy="2408769"/>
              <a:chOff x="0" y="-47625"/>
              <a:chExt cx="522198" cy="575951"/>
            </a:xfrm>
          </p:grpSpPr>
          <p:sp>
            <p:nvSpPr>
              <p:cNvPr id="22" name="Freeform 75">
                <a:extLst>
                  <a:ext uri="{FF2B5EF4-FFF2-40B4-BE49-F238E27FC236}">
                    <a16:creationId xmlns:a16="http://schemas.microsoft.com/office/drawing/2014/main" id="{E07F5A34-B723-6555-F650-0B45FD70B72F}"/>
                  </a:ext>
                </a:extLst>
              </p:cNvPr>
              <p:cNvSpPr/>
              <p:nvPr/>
            </p:nvSpPr>
            <p:spPr>
              <a:xfrm>
                <a:off x="30" y="227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6F769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76">
                <a:extLst>
                  <a:ext uri="{FF2B5EF4-FFF2-40B4-BE49-F238E27FC236}">
                    <a16:creationId xmlns:a16="http://schemas.microsoft.com/office/drawing/2014/main" id="{853F7688-7FB9-ABC8-98E6-DC029F9AA5B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3" name="TextBox 77">
              <a:extLst>
                <a:ext uri="{FF2B5EF4-FFF2-40B4-BE49-F238E27FC236}">
                  <a16:creationId xmlns:a16="http://schemas.microsoft.com/office/drawing/2014/main" id="{80FD5ABE-F00D-0C11-249D-0A68BF9F853E}"/>
                </a:ext>
              </a:extLst>
            </p:cNvPr>
            <p:cNvSpPr txBox="1"/>
            <p:nvPr/>
          </p:nvSpPr>
          <p:spPr>
            <a:xfrm>
              <a:off x="455492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 dirty="0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Q</a:t>
              </a:r>
            </a:p>
          </p:txBody>
        </p:sp>
        <p:grpSp>
          <p:nvGrpSpPr>
            <p:cNvPr id="14" name="Group 78">
              <a:extLst>
                <a:ext uri="{FF2B5EF4-FFF2-40B4-BE49-F238E27FC236}">
                  <a16:creationId xmlns:a16="http://schemas.microsoft.com/office/drawing/2014/main" id="{9FFFD308-8AFA-7F19-A86C-208ACC1E5625}"/>
                </a:ext>
              </a:extLst>
            </p:cNvPr>
            <p:cNvGrpSpPr/>
            <p:nvPr/>
          </p:nvGrpSpPr>
          <p:grpSpPr>
            <a:xfrm rot="2700000">
              <a:off x="3570436" y="448654"/>
              <a:ext cx="2183834" cy="2208640"/>
              <a:chOff x="0" y="0"/>
              <a:chExt cx="522168" cy="528099"/>
            </a:xfrm>
          </p:grpSpPr>
          <p:sp>
            <p:nvSpPr>
              <p:cNvPr id="20" name="Freeform 79">
                <a:extLst>
                  <a:ext uri="{FF2B5EF4-FFF2-40B4-BE49-F238E27FC236}">
                    <a16:creationId xmlns:a16="http://schemas.microsoft.com/office/drawing/2014/main" id="{F8CB1AA1-B42A-CCE3-63AB-A2378BD75A22}"/>
                  </a:ext>
                </a:extLst>
              </p:cNvPr>
              <p:cNvSpPr/>
              <p:nvPr/>
            </p:nvSpPr>
            <p:spPr>
              <a:xfrm>
                <a:off x="0" y="0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343D63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" name="TextBox 80">
                <a:extLst>
                  <a:ext uri="{FF2B5EF4-FFF2-40B4-BE49-F238E27FC236}">
                    <a16:creationId xmlns:a16="http://schemas.microsoft.com/office/drawing/2014/main" id="{8C333956-EB05-904A-C231-60E26B0E5A2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5" name="TextBox 81">
              <a:extLst>
                <a:ext uri="{FF2B5EF4-FFF2-40B4-BE49-F238E27FC236}">
                  <a16:creationId xmlns:a16="http://schemas.microsoft.com/office/drawing/2014/main" id="{2764FC73-CF6C-56DA-2D94-080324F9D286}"/>
                </a:ext>
              </a:extLst>
            </p:cNvPr>
            <p:cNvSpPr txBox="1"/>
            <p:nvPr/>
          </p:nvSpPr>
          <p:spPr>
            <a:xfrm>
              <a:off x="3564871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&amp;</a:t>
              </a:r>
            </a:p>
          </p:txBody>
        </p:sp>
        <p:grpSp>
          <p:nvGrpSpPr>
            <p:cNvPr id="16" name="Group 82">
              <a:extLst>
                <a:ext uri="{FF2B5EF4-FFF2-40B4-BE49-F238E27FC236}">
                  <a16:creationId xmlns:a16="http://schemas.microsoft.com/office/drawing/2014/main" id="{C3FD2966-B79F-AAB7-9109-D7C8EF2EFB73}"/>
                </a:ext>
              </a:extLst>
            </p:cNvPr>
            <p:cNvGrpSpPr/>
            <p:nvPr/>
          </p:nvGrpSpPr>
          <p:grpSpPr>
            <a:xfrm rot="2700000">
              <a:off x="6676384" y="448654"/>
              <a:ext cx="2183834" cy="2208640"/>
              <a:chOff x="0" y="0"/>
              <a:chExt cx="522168" cy="528099"/>
            </a:xfrm>
          </p:grpSpPr>
          <p:sp>
            <p:nvSpPr>
              <p:cNvPr id="18" name="Freeform 83">
                <a:extLst>
                  <a:ext uri="{FF2B5EF4-FFF2-40B4-BE49-F238E27FC236}">
                    <a16:creationId xmlns:a16="http://schemas.microsoft.com/office/drawing/2014/main" id="{F14BEAE8-99E6-8DAB-241B-1285411CF52E}"/>
                  </a:ext>
                </a:extLst>
              </p:cNvPr>
              <p:cNvSpPr/>
              <p:nvPr/>
            </p:nvSpPr>
            <p:spPr>
              <a:xfrm>
                <a:off x="0" y="0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6F769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TextBox 84">
                <a:extLst>
                  <a:ext uri="{FF2B5EF4-FFF2-40B4-BE49-F238E27FC236}">
                    <a16:creationId xmlns:a16="http://schemas.microsoft.com/office/drawing/2014/main" id="{54FC8E22-7516-E99E-6676-35DF3F1820C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7" name="TextBox 85">
              <a:extLst>
                <a:ext uri="{FF2B5EF4-FFF2-40B4-BE49-F238E27FC236}">
                  <a16:creationId xmlns:a16="http://schemas.microsoft.com/office/drawing/2014/main" id="{ECDFA478-90DD-CC66-3C6C-2DB98095712C}"/>
                </a:ext>
              </a:extLst>
            </p:cNvPr>
            <p:cNvSpPr txBox="1"/>
            <p:nvPr/>
          </p:nvSpPr>
          <p:spPr>
            <a:xfrm>
              <a:off x="6670819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A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D0960-E6D2-9093-8552-1093157C1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>
            <a:extLst>
              <a:ext uri="{FF2B5EF4-FFF2-40B4-BE49-F238E27FC236}">
                <a16:creationId xmlns:a16="http://schemas.microsoft.com/office/drawing/2014/main" id="{FEF7D10D-4B75-1DCE-0122-74B33002ABBB}"/>
              </a:ext>
            </a:extLst>
          </p:cNvPr>
          <p:cNvGrpSpPr/>
          <p:nvPr/>
        </p:nvGrpSpPr>
        <p:grpSpPr>
          <a:xfrm>
            <a:off x="1371600" y="1930232"/>
            <a:ext cx="6406269" cy="2958496"/>
            <a:chOff x="0" y="0"/>
            <a:chExt cx="1804824" cy="687277"/>
          </a:xfrm>
        </p:grpSpPr>
        <p:sp>
          <p:nvSpPr>
            <p:cNvPr id="3" name="Freeform 22">
              <a:extLst>
                <a:ext uri="{FF2B5EF4-FFF2-40B4-BE49-F238E27FC236}">
                  <a16:creationId xmlns:a16="http://schemas.microsoft.com/office/drawing/2014/main" id="{3322B06B-996B-C00D-DDB2-077CC4049460}"/>
                </a:ext>
              </a:extLst>
            </p:cNvPr>
            <p:cNvSpPr/>
            <p:nvPr/>
          </p:nvSpPr>
          <p:spPr>
            <a:xfrm>
              <a:off x="0" y="0"/>
              <a:ext cx="1804824" cy="687277"/>
            </a:xfrm>
            <a:custGeom>
              <a:avLst/>
              <a:gdLst/>
              <a:ahLst/>
              <a:cxnLst/>
              <a:rect l="l" t="t" r="r" b="b"/>
              <a:pathLst>
                <a:path w="1804824" h="687277">
                  <a:moveTo>
                    <a:pt x="24170" y="0"/>
                  </a:moveTo>
                  <a:lnTo>
                    <a:pt x="1780654" y="0"/>
                  </a:lnTo>
                  <a:cubicBezTo>
                    <a:pt x="1794003" y="0"/>
                    <a:pt x="1804824" y="10821"/>
                    <a:pt x="1804824" y="24170"/>
                  </a:cubicBezTo>
                  <a:lnTo>
                    <a:pt x="1804824" y="663107"/>
                  </a:lnTo>
                  <a:cubicBezTo>
                    <a:pt x="1804824" y="669517"/>
                    <a:pt x="1802278" y="675665"/>
                    <a:pt x="1797745" y="680198"/>
                  </a:cubicBezTo>
                  <a:cubicBezTo>
                    <a:pt x="1793212" y="684730"/>
                    <a:pt x="1787064" y="687277"/>
                    <a:pt x="1780654" y="687277"/>
                  </a:cubicBezTo>
                  <a:lnTo>
                    <a:pt x="24170" y="687277"/>
                  </a:lnTo>
                  <a:cubicBezTo>
                    <a:pt x="10821" y="687277"/>
                    <a:pt x="0" y="676456"/>
                    <a:pt x="0" y="663107"/>
                  </a:cubicBezTo>
                  <a:lnTo>
                    <a:pt x="0" y="24170"/>
                  </a:lnTo>
                  <a:cubicBezTo>
                    <a:pt x="0" y="10821"/>
                    <a:pt x="10821" y="0"/>
                    <a:pt x="24170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23">
              <a:extLst>
                <a:ext uri="{FF2B5EF4-FFF2-40B4-BE49-F238E27FC236}">
                  <a16:creationId xmlns:a16="http://schemas.microsoft.com/office/drawing/2014/main" id="{CF3F84A6-FA59-F667-DDCC-317A4ADEBB04}"/>
                </a:ext>
              </a:extLst>
            </p:cNvPr>
            <p:cNvSpPr txBox="1"/>
            <p:nvPr/>
          </p:nvSpPr>
          <p:spPr>
            <a:xfrm>
              <a:off x="0" y="-47625"/>
              <a:ext cx="1804824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24">
            <a:extLst>
              <a:ext uri="{FF2B5EF4-FFF2-40B4-BE49-F238E27FC236}">
                <a16:creationId xmlns:a16="http://schemas.microsoft.com/office/drawing/2014/main" id="{4065321D-D136-2C2C-4599-C2C281CEDF00}"/>
              </a:ext>
            </a:extLst>
          </p:cNvPr>
          <p:cNvGrpSpPr/>
          <p:nvPr/>
        </p:nvGrpSpPr>
        <p:grpSpPr>
          <a:xfrm>
            <a:off x="9980736" y="1962962"/>
            <a:ext cx="6407065" cy="3001593"/>
            <a:chOff x="0" y="0"/>
            <a:chExt cx="1805048" cy="687277"/>
          </a:xfrm>
        </p:grpSpPr>
        <p:sp>
          <p:nvSpPr>
            <p:cNvPr id="6" name="Freeform 25">
              <a:extLst>
                <a:ext uri="{FF2B5EF4-FFF2-40B4-BE49-F238E27FC236}">
                  <a16:creationId xmlns:a16="http://schemas.microsoft.com/office/drawing/2014/main" id="{2EE965A0-1ACD-DEB4-181D-C19A24C98EE1}"/>
                </a:ext>
              </a:extLst>
            </p:cNvPr>
            <p:cNvSpPr/>
            <p:nvPr/>
          </p:nvSpPr>
          <p:spPr>
            <a:xfrm>
              <a:off x="0" y="0"/>
              <a:ext cx="1805048" cy="687277"/>
            </a:xfrm>
            <a:custGeom>
              <a:avLst/>
              <a:gdLst/>
              <a:ahLst/>
              <a:cxnLst/>
              <a:rect l="l" t="t" r="r" b="b"/>
              <a:pathLst>
                <a:path w="1805048" h="687277">
                  <a:moveTo>
                    <a:pt x="24167" y="0"/>
                  </a:moveTo>
                  <a:lnTo>
                    <a:pt x="1780881" y="0"/>
                  </a:lnTo>
                  <a:cubicBezTo>
                    <a:pt x="1794228" y="0"/>
                    <a:pt x="1805048" y="10820"/>
                    <a:pt x="1805048" y="24167"/>
                  </a:cubicBezTo>
                  <a:lnTo>
                    <a:pt x="1805048" y="663110"/>
                  </a:lnTo>
                  <a:cubicBezTo>
                    <a:pt x="1805048" y="676457"/>
                    <a:pt x="1794228" y="687277"/>
                    <a:pt x="1780881" y="687277"/>
                  </a:cubicBezTo>
                  <a:lnTo>
                    <a:pt x="24167" y="687277"/>
                  </a:lnTo>
                  <a:cubicBezTo>
                    <a:pt x="10820" y="687277"/>
                    <a:pt x="0" y="676457"/>
                    <a:pt x="0" y="663110"/>
                  </a:cubicBezTo>
                  <a:lnTo>
                    <a:pt x="0" y="24167"/>
                  </a:lnTo>
                  <a:cubicBezTo>
                    <a:pt x="0" y="10820"/>
                    <a:pt x="10820" y="0"/>
                    <a:pt x="24167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26">
              <a:extLst>
                <a:ext uri="{FF2B5EF4-FFF2-40B4-BE49-F238E27FC236}">
                  <a16:creationId xmlns:a16="http://schemas.microsoft.com/office/drawing/2014/main" id="{2832261D-7FC3-68E8-C67D-8225341527DE}"/>
                </a:ext>
              </a:extLst>
            </p:cNvPr>
            <p:cNvSpPr txBox="1"/>
            <p:nvPr/>
          </p:nvSpPr>
          <p:spPr>
            <a:xfrm>
              <a:off x="0" y="-47625"/>
              <a:ext cx="1805048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8" name="Group 33">
            <a:extLst>
              <a:ext uri="{FF2B5EF4-FFF2-40B4-BE49-F238E27FC236}">
                <a16:creationId xmlns:a16="http://schemas.microsoft.com/office/drawing/2014/main" id="{664BDC02-7363-3BAB-4BE1-80EA8D5B9211}"/>
              </a:ext>
            </a:extLst>
          </p:cNvPr>
          <p:cNvGrpSpPr/>
          <p:nvPr/>
        </p:nvGrpSpPr>
        <p:grpSpPr>
          <a:xfrm>
            <a:off x="1369684" y="1803923"/>
            <a:ext cx="3385389" cy="722709"/>
            <a:chOff x="0" y="0"/>
            <a:chExt cx="671263" cy="143300"/>
          </a:xfrm>
        </p:grpSpPr>
        <p:sp>
          <p:nvSpPr>
            <p:cNvPr id="19" name="Freeform 34">
              <a:extLst>
                <a:ext uri="{FF2B5EF4-FFF2-40B4-BE49-F238E27FC236}">
                  <a16:creationId xmlns:a16="http://schemas.microsoft.com/office/drawing/2014/main" id="{5A376E80-A7DF-B865-08C1-0F4B0F44E1D5}"/>
                </a:ext>
              </a:extLst>
            </p:cNvPr>
            <p:cNvSpPr/>
            <p:nvPr/>
          </p:nvSpPr>
          <p:spPr>
            <a:xfrm>
              <a:off x="0" y="0"/>
              <a:ext cx="671263" cy="143300"/>
            </a:xfrm>
            <a:custGeom>
              <a:avLst/>
              <a:gdLst/>
              <a:ahLst/>
              <a:cxnLst/>
              <a:rect l="l" t="t" r="r" b="b"/>
              <a:pathLst>
                <a:path w="671263" h="143300">
                  <a:moveTo>
                    <a:pt x="22869" y="0"/>
                  </a:moveTo>
                  <a:lnTo>
                    <a:pt x="648394" y="0"/>
                  </a:lnTo>
                  <a:cubicBezTo>
                    <a:pt x="661024" y="0"/>
                    <a:pt x="671263" y="10239"/>
                    <a:pt x="671263" y="22869"/>
                  </a:cubicBezTo>
                  <a:lnTo>
                    <a:pt x="671263" y="120432"/>
                  </a:lnTo>
                  <a:cubicBezTo>
                    <a:pt x="671263" y="126497"/>
                    <a:pt x="668853" y="132314"/>
                    <a:pt x="664565" y="136602"/>
                  </a:cubicBezTo>
                  <a:cubicBezTo>
                    <a:pt x="660276" y="140891"/>
                    <a:pt x="654459" y="143300"/>
                    <a:pt x="648394" y="143300"/>
                  </a:cubicBezTo>
                  <a:lnTo>
                    <a:pt x="22869" y="143300"/>
                  </a:lnTo>
                  <a:cubicBezTo>
                    <a:pt x="10239" y="143300"/>
                    <a:pt x="0" y="133062"/>
                    <a:pt x="0" y="120432"/>
                  </a:cubicBezTo>
                  <a:lnTo>
                    <a:pt x="0" y="22869"/>
                  </a:lnTo>
                  <a:cubicBezTo>
                    <a:pt x="0" y="10239"/>
                    <a:pt x="10239" y="0"/>
                    <a:pt x="228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2" name="TextBox 35">
              <a:extLst>
                <a:ext uri="{FF2B5EF4-FFF2-40B4-BE49-F238E27FC236}">
                  <a16:creationId xmlns:a16="http://schemas.microsoft.com/office/drawing/2014/main" id="{A56195C0-EAF1-9E15-1971-0D1784C4939D}"/>
                </a:ext>
              </a:extLst>
            </p:cNvPr>
            <p:cNvSpPr txBox="1"/>
            <p:nvPr/>
          </p:nvSpPr>
          <p:spPr>
            <a:xfrm>
              <a:off x="0" y="-76200"/>
              <a:ext cx="671263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27" name="Group 37">
            <a:extLst>
              <a:ext uri="{FF2B5EF4-FFF2-40B4-BE49-F238E27FC236}">
                <a16:creationId xmlns:a16="http://schemas.microsoft.com/office/drawing/2014/main" id="{5936B36A-6EBC-D45F-F276-4B5DC1B20321}"/>
              </a:ext>
            </a:extLst>
          </p:cNvPr>
          <p:cNvGrpSpPr/>
          <p:nvPr/>
        </p:nvGrpSpPr>
        <p:grpSpPr>
          <a:xfrm>
            <a:off x="9928597" y="1872365"/>
            <a:ext cx="3466746" cy="722709"/>
            <a:chOff x="0" y="0"/>
            <a:chExt cx="687394" cy="143300"/>
          </a:xfrm>
        </p:grpSpPr>
        <p:sp>
          <p:nvSpPr>
            <p:cNvPr id="28" name="Freeform 38">
              <a:extLst>
                <a:ext uri="{FF2B5EF4-FFF2-40B4-BE49-F238E27FC236}">
                  <a16:creationId xmlns:a16="http://schemas.microsoft.com/office/drawing/2014/main" id="{90B262FD-386A-C601-5715-3ACD48D46AB2}"/>
                </a:ext>
              </a:extLst>
            </p:cNvPr>
            <p:cNvSpPr/>
            <p:nvPr/>
          </p:nvSpPr>
          <p:spPr>
            <a:xfrm>
              <a:off x="0" y="0"/>
              <a:ext cx="687394" cy="143300"/>
            </a:xfrm>
            <a:custGeom>
              <a:avLst/>
              <a:gdLst/>
              <a:ahLst/>
              <a:cxnLst/>
              <a:rect l="l" t="t" r="r" b="b"/>
              <a:pathLst>
                <a:path w="687394" h="143300">
                  <a:moveTo>
                    <a:pt x="22332" y="0"/>
                  </a:moveTo>
                  <a:lnTo>
                    <a:pt x="665062" y="0"/>
                  </a:lnTo>
                  <a:cubicBezTo>
                    <a:pt x="677396" y="0"/>
                    <a:pt x="687394" y="9998"/>
                    <a:pt x="687394" y="22332"/>
                  </a:cubicBezTo>
                  <a:lnTo>
                    <a:pt x="687394" y="120968"/>
                  </a:lnTo>
                  <a:cubicBezTo>
                    <a:pt x="687394" y="126891"/>
                    <a:pt x="685042" y="132571"/>
                    <a:pt x="680853" y="136760"/>
                  </a:cubicBezTo>
                  <a:cubicBezTo>
                    <a:pt x="676665" y="140948"/>
                    <a:pt x="670985" y="143300"/>
                    <a:pt x="665062" y="143300"/>
                  </a:cubicBezTo>
                  <a:lnTo>
                    <a:pt x="22332" y="143300"/>
                  </a:lnTo>
                  <a:cubicBezTo>
                    <a:pt x="9998" y="143300"/>
                    <a:pt x="0" y="133302"/>
                    <a:pt x="0" y="120968"/>
                  </a:cubicBezTo>
                  <a:lnTo>
                    <a:pt x="0" y="22332"/>
                  </a:lnTo>
                  <a:cubicBezTo>
                    <a:pt x="0" y="9998"/>
                    <a:pt x="9998" y="0"/>
                    <a:pt x="223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9" name="TextBox 39">
              <a:extLst>
                <a:ext uri="{FF2B5EF4-FFF2-40B4-BE49-F238E27FC236}">
                  <a16:creationId xmlns:a16="http://schemas.microsoft.com/office/drawing/2014/main" id="{82BB2DAB-9091-9CD6-E465-EF2ED2F7254A}"/>
                </a:ext>
              </a:extLst>
            </p:cNvPr>
            <p:cNvSpPr txBox="1"/>
            <p:nvPr/>
          </p:nvSpPr>
          <p:spPr>
            <a:xfrm>
              <a:off x="0" y="-76200"/>
              <a:ext cx="687394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33320095-8A0E-538B-840B-09A1418EA50F}"/>
              </a:ext>
            </a:extLst>
          </p:cNvPr>
          <p:cNvSpPr txBox="1"/>
          <p:nvPr/>
        </p:nvSpPr>
        <p:spPr>
          <a:xfrm>
            <a:off x="1213698" y="1973144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상황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633F9936-92E9-C23A-9BB9-B7F3B90A441C}"/>
              </a:ext>
            </a:extLst>
          </p:cNvPr>
          <p:cNvSpPr txBox="1"/>
          <p:nvPr/>
        </p:nvSpPr>
        <p:spPr>
          <a:xfrm>
            <a:off x="1765790" y="3151191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신규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도입 시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정책 누락 </a:t>
            </a: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/>
            </a:r>
            <a:b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</a:b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포트 외부 노출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5" name="TextBox 12">
            <a:extLst>
              <a:ext uri="{FF2B5EF4-FFF2-40B4-BE49-F238E27FC236}">
                <a16:creationId xmlns:a16="http://schemas.microsoft.com/office/drawing/2014/main" id="{0F0785DE-8973-835D-884A-810163F8A364}"/>
              </a:ext>
            </a:extLst>
          </p:cNvPr>
          <p:cNvSpPr txBox="1"/>
          <p:nvPr/>
        </p:nvSpPr>
        <p:spPr>
          <a:xfrm>
            <a:off x="298097" y="410962"/>
            <a:ext cx="8192746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1-2.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내용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3" name="Group 21">
            <a:extLst>
              <a:ext uri="{FF2B5EF4-FFF2-40B4-BE49-F238E27FC236}">
                <a16:creationId xmlns:a16="http://schemas.microsoft.com/office/drawing/2014/main" id="{72696FC1-4C96-3ECE-8D61-CA27F736F766}"/>
              </a:ext>
            </a:extLst>
          </p:cNvPr>
          <p:cNvGrpSpPr/>
          <p:nvPr/>
        </p:nvGrpSpPr>
        <p:grpSpPr>
          <a:xfrm>
            <a:off x="1362456" y="6571185"/>
            <a:ext cx="6406269" cy="2958496"/>
            <a:chOff x="0" y="0"/>
            <a:chExt cx="1804824" cy="687277"/>
          </a:xfrm>
        </p:grpSpPr>
        <p:sp>
          <p:nvSpPr>
            <p:cNvPr id="64" name="Freeform 22">
              <a:extLst>
                <a:ext uri="{FF2B5EF4-FFF2-40B4-BE49-F238E27FC236}">
                  <a16:creationId xmlns:a16="http://schemas.microsoft.com/office/drawing/2014/main" id="{C9C27320-B91B-1C2A-23C5-A9F70813EBBC}"/>
                </a:ext>
              </a:extLst>
            </p:cNvPr>
            <p:cNvSpPr/>
            <p:nvPr/>
          </p:nvSpPr>
          <p:spPr>
            <a:xfrm>
              <a:off x="0" y="0"/>
              <a:ext cx="1804824" cy="687277"/>
            </a:xfrm>
            <a:custGeom>
              <a:avLst/>
              <a:gdLst/>
              <a:ahLst/>
              <a:cxnLst/>
              <a:rect l="l" t="t" r="r" b="b"/>
              <a:pathLst>
                <a:path w="1804824" h="687277">
                  <a:moveTo>
                    <a:pt x="24170" y="0"/>
                  </a:moveTo>
                  <a:lnTo>
                    <a:pt x="1780654" y="0"/>
                  </a:lnTo>
                  <a:cubicBezTo>
                    <a:pt x="1794003" y="0"/>
                    <a:pt x="1804824" y="10821"/>
                    <a:pt x="1804824" y="24170"/>
                  </a:cubicBezTo>
                  <a:lnTo>
                    <a:pt x="1804824" y="663107"/>
                  </a:lnTo>
                  <a:cubicBezTo>
                    <a:pt x="1804824" y="669517"/>
                    <a:pt x="1802278" y="675665"/>
                    <a:pt x="1797745" y="680198"/>
                  </a:cubicBezTo>
                  <a:cubicBezTo>
                    <a:pt x="1793212" y="684730"/>
                    <a:pt x="1787064" y="687277"/>
                    <a:pt x="1780654" y="687277"/>
                  </a:cubicBezTo>
                  <a:lnTo>
                    <a:pt x="24170" y="687277"/>
                  </a:lnTo>
                  <a:cubicBezTo>
                    <a:pt x="10821" y="687277"/>
                    <a:pt x="0" y="676456"/>
                    <a:pt x="0" y="663107"/>
                  </a:cubicBezTo>
                  <a:lnTo>
                    <a:pt x="0" y="24170"/>
                  </a:lnTo>
                  <a:cubicBezTo>
                    <a:pt x="0" y="10821"/>
                    <a:pt x="10821" y="0"/>
                    <a:pt x="24170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5" name="TextBox 23">
              <a:extLst>
                <a:ext uri="{FF2B5EF4-FFF2-40B4-BE49-F238E27FC236}">
                  <a16:creationId xmlns:a16="http://schemas.microsoft.com/office/drawing/2014/main" id="{2FB10B56-8363-2FCF-FFE2-040BA0DEA516}"/>
                </a:ext>
              </a:extLst>
            </p:cNvPr>
            <p:cNvSpPr txBox="1"/>
            <p:nvPr/>
          </p:nvSpPr>
          <p:spPr>
            <a:xfrm>
              <a:off x="0" y="-47625"/>
              <a:ext cx="1804824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6" name="Group 33">
            <a:extLst>
              <a:ext uri="{FF2B5EF4-FFF2-40B4-BE49-F238E27FC236}">
                <a16:creationId xmlns:a16="http://schemas.microsoft.com/office/drawing/2014/main" id="{924289BB-A299-7079-54E9-7B1685D3516B}"/>
              </a:ext>
            </a:extLst>
          </p:cNvPr>
          <p:cNvGrpSpPr/>
          <p:nvPr/>
        </p:nvGrpSpPr>
        <p:grpSpPr>
          <a:xfrm>
            <a:off x="1369684" y="6515100"/>
            <a:ext cx="3385389" cy="722709"/>
            <a:chOff x="0" y="0"/>
            <a:chExt cx="671263" cy="143300"/>
          </a:xfrm>
        </p:grpSpPr>
        <p:sp>
          <p:nvSpPr>
            <p:cNvPr id="67" name="Freeform 34">
              <a:extLst>
                <a:ext uri="{FF2B5EF4-FFF2-40B4-BE49-F238E27FC236}">
                  <a16:creationId xmlns:a16="http://schemas.microsoft.com/office/drawing/2014/main" id="{BE520900-1292-457E-44F5-7F41B21FB436}"/>
                </a:ext>
              </a:extLst>
            </p:cNvPr>
            <p:cNvSpPr/>
            <p:nvPr/>
          </p:nvSpPr>
          <p:spPr>
            <a:xfrm>
              <a:off x="0" y="0"/>
              <a:ext cx="671263" cy="143300"/>
            </a:xfrm>
            <a:custGeom>
              <a:avLst/>
              <a:gdLst/>
              <a:ahLst/>
              <a:cxnLst/>
              <a:rect l="l" t="t" r="r" b="b"/>
              <a:pathLst>
                <a:path w="671263" h="143300">
                  <a:moveTo>
                    <a:pt x="22869" y="0"/>
                  </a:moveTo>
                  <a:lnTo>
                    <a:pt x="648394" y="0"/>
                  </a:lnTo>
                  <a:cubicBezTo>
                    <a:pt x="661024" y="0"/>
                    <a:pt x="671263" y="10239"/>
                    <a:pt x="671263" y="22869"/>
                  </a:cubicBezTo>
                  <a:lnTo>
                    <a:pt x="671263" y="120432"/>
                  </a:lnTo>
                  <a:cubicBezTo>
                    <a:pt x="671263" y="126497"/>
                    <a:pt x="668853" y="132314"/>
                    <a:pt x="664565" y="136602"/>
                  </a:cubicBezTo>
                  <a:cubicBezTo>
                    <a:pt x="660276" y="140891"/>
                    <a:pt x="654459" y="143300"/>
                    <a:pt x="648394" y="143300"/>
                  </a:cubicBezTo>
                  <a:lnTo>
                    <a:pt x="22869" y="143300"/>
                  </a:lnTo>
                  <a:cubicBezTo>
                    <a:pt x="10239" y="143300"/>
                    <a:pt x="0" y="133062"/>
                    <a:pt x="0" y="120432"/>
                  </a:cubicBezTo>
                  <a:lnTo>
                    <a:pt x="0" y="22869"/>
                  </a:lnTo>
                  <a:cubicBezTo>
                    <a:pt x="0" y="10239"/>
                    <a:pt x="10239" y="0"/>
                    <a:pt x="228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8" name="TextBox 35">
              <a:extLst>
                <a:ext uri="{FF2B5EF4-FFF2-40B4-BE49-F238E27FC236}">
                  <a16:creationId xmlns:a16="http://schemas.microsoft.com/office/drawing/2014/main" id="{61D1CE95-6CEE-C89B-44CE-C0A26AB4343F}"/>
                </a:ext>
              </a:extLst>
            </p:cNvPr>
            <p:cNvSpPr txBox="1"/>
            <p:nvPr/>
          </p:nvSpPr>
          <p:spPr>
            <a:xfrm>
              <a:off x="0" y="-76200"/>
              <a:ext cx="671263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69" name="TextBox 17">
            <a:extLst>
              <a:ext uri="{FF2B5EF4-FFF2-40B4-BE49-F238E27FC236}">
                <a16:creationId xmlns:a16="http://schemas.microsoft.com/office/drawing/2014/main" id="{DEC94501-E934-F16F-4CF7-0EDA0736BE37}"/>
              </a:ext>
            </a:extLst>
          </p:cNvPr>
          <p:cNvSpPr txBox="1"/>
          <p:nvPr/>
        </p:nvSpPr>
        <p:spPr>
          <a:xfrm>
            <a:off x="1204554" y="6614097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해결책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0" name="TextBox 20">
            <a:extLst>
              <a:ext uri="{FF2B5EF4-FFF2-40B4-BE49-F238E27FC236}">
                <a16:creationId xmlns:a16="http://schemas.microsoft.com/office/drawing/2014/main" id="{56E5F346-FF57-4093-C693-9611300E5EE9}"/>
              </a:ext>
            </a:extLst>
          </p:cNvPr>
          <p:cNvSpPr txBox="1"/>
          <p:nvPr/>
        </p:nvSpPr>
        <p:spPr>
          <a:xfrm>
            <a:off x="1842287" y="7770045"/>
            <a:ext cx="5393610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표준 정책 템플릿 설계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+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 배포 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Playbook 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79" name="Group 24">
            <a:extLst>
              <a:ext uri="{FF2B5EF4-FFF2-40B4-BE49-F238E27FC236}">
                <a16:creationId xmlns:a16="http://schemas.microsoft.com/office/drawing/2014/main" id="{AB852540-3DFA-6EC4-47E9-447E3235FEAB}"/>
              </a:ext>
            </a:extLst>
          </p:cNvPr>
          <p:cNvGrpSpPr/>
          <p:nvPr/>
        </p:nvGrpSpPr>
        <p:grpSpPr>
          <a:xfrm>
            <a:off x="10017312" y="6571185"/>
            <a:ext cx="6407065" cy="3001593"/>
            <a:chOff x="0" y="0"/>
            <a:chExt cx="1805048" cy="687277"/>
          </a:xfrm>
        </p:grpSpPr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57786BFB-375D-ADC6-3DFB-F0AAE3EF5D9F}"/>
                </a:ext>
              </a:extLst>
            </p:cNvPr>
            <p:cNvSpPr/>
            <p:nvPr/>
          </p:nvSpPr>
          <p:spPr>
            <a:xfrm>
              <a:off x="0" y="0"/>
              <a:ext cx="1805048" cy="687277"/>
            </a:xfrm>
            <a:custGeom>
              <a:avLst/>
              <a:gdLst/>
              <a:ahLst/>
              <a:cxnLst/>
              <a:rect l="l" t="t" r="r" b="b"/>
              <a:pathLst>
                <a:path w="1805048" h="687277">
                  <a:moveTo>
                    <a:pt x="24167" y="0"/>
                  </a:moveTo>
                  <a:lnTo>
                    <a:pt x="1780881" y="0"/>
                  </a:lnTo>
                  <a:cubicBezTo>
                    <a:pt x="1794228" y="0"/>
                    <a:pt x="1805048" y="10820"/>
                    <a:pt x="1805048" y="24167"/>
                  </a:cubicBezTo>
                  <a:lnTo>
                    <a:pt x="1805048" y="663110"/>
                  </a:lnTo>
                  <a:cubicBezTo>
                    <a:pt x="1805048" y="676457"/>
                    <a:pt x="1794228" y="687277"/>
                    <a:pt x="1780881" y="687277"/>
                  </a:cubicBezTo>
                  <a:lnTo>
                    <a:pt x="24167" y="687277"/>
                  </a:lnTo>
                  <a:cubicBezTo>
                    <a:pt x="10820" y="687277"/>
                    <a:pt x="0" y="676457"/>
                    <a:pt x="0" y="663110"/>
                  </a:cubicBezTo>
                  <a:lnTo>
                    <a:pt x="0" y="24167"/>
                  </a:lnTo>
                  <a:cubicBezTo>
                    <a:pt x="0" y="10820"/>
                    <a:pt x="10820" y="0"/>
                    <a:pt x="24167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1" name="TextBox 26">
              <a:extLst>
                <a:ext uri="{FF2B5EF4-FFF2-40B4-BE49-F238E27FC236}">
                  <a16:creationId xmlns:a16="http://schemas.microsoft.com/office/drawing/2014/main" id="{D9F148F9-F594-9929-17FE-82FD5F306EA9}"/>
                </a:ext>
              </a:extLst>
            </p:cNvPr>
            <p:cNvSpPr txBox="1"/>
            <p:nvPr/>
          </p:nvSpPr>
          <p:spPr>
            <a:xfrm>
              <a:off x="0" y="-47625"/>
              <a:ext cx="1805048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2" name="Group 37">
            <a:extLst>
              <a:ext uri="{FF2B5EF4-FFF2-40B4-BE49-F238E27FC236}">
                <a16:creationId xmlns:a16="http://schemas.microsoft.com/office/drawing/2014/main" id="{CABB366F-3438-2B28-2343-4794D0A74CE3}"/>
              </a:ext>
            </a:extLst>
          </p:cNvPr>
          <p:cNvGrpSpPr/>
          <p:nvPr/>
        </p:nvGrpSpPr>
        <p:grpSpPr>
          <a:xfrm>
            <a:off x="9998303" y="6130797"/>
            <a:ext cx="3466746" cy="1107011"/>
            <a:chOff x="0" y="-76200"/>
            <a:chExt cx="687394" cy="219500"/>
          </a:xfrm>
        </p:grpSpPr>
        <p:sp>
          <p:nvSpPr>
            <p:cNvPr id="83" name="Freeform 38">
              <a:extLst>
                <a:ext uri="{FF2B5EF4-FFF2-40B4-BE49-F238E27FC236}">
                  <a16:creationId xmlns:a16="http://schemas.microsoft.com/office/drawing/2014/main" id="{F659254C-8538-27F0-8570-E5F31DE97338}"/>
                </a:ext>
              </a:extLst>
            </p:cNvPr>
            <p:cNvSpPr/>
            <p:nvPr/>
          </p:nvSpPr>
          <p:spPr>
            <a:xfrm>
              <a:off x="0" y="0"/>
              <a:ext cx="687394" cy="143300"/>
            </a:xfrm>
            <a:custGeom>
              <a:avLst/>
              <a:gdLst/>
              <a:ahLst/>
              <a:cxnLst/>
              <a:rect l="l" t="t" r="r" b="b"/>
              <a:pathLst>
                <a:path w="687394" h="143300">
                  <a:moveTo>
                    <a:pt x="22332" y="0"/>
                  </a:moveTo>
                  <a:lnTo>
                    <a:pt x="665062" y="0"/>
                  </a:lnTo>
                  <a:cubicBezTo>
                    <a:pt x="677396" y="0"/>
                    <a:pt x="687394" y="9998"/>
                    <a:pt x="687394" y="22332"/>
                  </a:cubicBezTo>
                  <a:lnTo>
                    <a:pt x="687394" y="120968"/>
                  </a:lnTo>
                  <a:cubicBezTo>
                    <a:pt x="687394" y="126891"/>
                    <a:pt x="685042" y="132571"/>
                    <a:pt x="680853" y="136760"/>
                  </a:cubicBezTo>
                  <a:cubicBezTo>
                    <a:pt x="676665" y="140948"/>
                    <a:pt x="670985" y="143300"/>
                    <a:pt x="665062" y="143300"/>
                  </a:cubicBezTo>
                  <a:lnTo>
                    <a:pt x="22332" y="143300"/>
                  </a:lnTo>
                  <a:cubicBezTo>
                    <a:pt x="9998" y="143300"/>
                    <a:pt x="0" y="133302"/>
                    <a:pt x="0" y="120968"/>
                  </a:cubicBezTo>
                  <a:lnTo>
                    <a:pt x="0" y="22332"/>
                  </a:lnTo>
                  <a:cubicBezTo>
                    <a:pt x="0" y="9998"/>
                    <a:pt x="9998" y="0"/>
                    <a:pt x="223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4" name="TextBox 39">
              <a:extLst>
                <a:ext uri="{FF2B5EF4-FFF2-40B4-BE49-F238E27FC236}">
                  <a16:creationId xmlns:a16="http://schemas.microsoft.com/office/drawing/2014/main" id="{5C9B8E74-9942-F29E-58F4-3BD93534C881}"/>
                </a:ext>
              </a:extLst>
            </p:cNvPr>
            <p:cNvSpPr txBox="1"/>
            <p:nvPr/>
          </p:nvSpPr>
          <p:spPr>
            <a:xfrm>
              <a:off x="0" y="-76200"/>
              <a:ext cx="687394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85" name="TextBox 17">
            <a:extLst>
              <a:ext uri="{FF2B5EF4-FFF2-40B4-BE49-F238E27FC236}">
                <a16:creationId xmlns:a16="http://schemas.microsoft.com/office/drawing/2014/main" id="{A25B8CE6-D157-6CA7-8ED3-F6563BEFB70A}"/>
              </a:ext>
            </a:extLst>
          </p:cNvPr>
          <p:cNvSpPr txBox="1"/>
          <p:nvPr/>
        </p:nvSpPr>
        <p:spPr>
          <a:xfrm>
            <a:off x="9849864" y="2010997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원인 분석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6" name="TextBox 17">
            <a:extLst>
              <a:ext uri="{FF2B5EF4-FFF2-40B4-BE49-F238E27FC236}">
                <a16:creationId xmlns:a16="http://schemas.microsoft.com/office/drawing/2014/main" id="{9BB4C4F6-0011-3AEB-2619-4E90B13C3BCB}"/>
              </a:ext>
            </a:extLst>
          </p:cNvPr>
          <p:cNvSpPr txBox="1"/>
          <p:nvPr/>
        </p:nvSpPr>
        <p:spPr>
          <a:xfrm>
            <a:off x="9882994" y="6659624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위험성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87" name="Group 31">
            <a:extLst>
              <a:ext uri="{FF2B5EF4-FFF2-40B4-BE49-F238E27FC236}">
                <a16:creationId xmlns:a16="http://schemas.microsoft.com/office/drawing/2014/main" id="{BED19905-D2FA-DF62-CB87-C8B840181E21}"/>
              </a:ext>
            </a:extLst>
          </p:cNvPr>
          <p:cNvGrpSpPr/>
          <p:nvPr/>
        </p:nvGrpSpPr>
        <p:grpSpPr>
          <a:xfrm rot="16200000">
            <a:off x="8674416" y="3030589"/>
            <a:ext cx="488291" cy="855436"/>
            <a:chOff x="0" y="0"/>
            <a:chExt cx="651054" cy="1140581"/>
          </a:xfrm>
        </p:grpSpPr>
        <p:sp>
          <p:nvSpPr>
            <p:cNvPr id="88" name="Freeform 32">
              <a:extLst>
                <a:ext uri="{FF2B5EF4-FFF2-40B4-BE49-F238E27FC236}">
                  <a16:creationId xmlns:a16="http://schemas.microsoft.com/office/drawing/2014/main" id="{21761F76-5250-6D53-7090-795EEA789C93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9" name="Freeform 33">
              <a:extLst>
                <a:ext uri="{FF2B5EF4-FFF2-40B4-BE49-F238E27FC236}">
                  <a16:creationId xmlns:a16="http://schemas.microsoft.com/office/drawing/2014/main" id="{8DFFF2EF-407A-7D9C-E59F-20C1BB68C5A3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0" name="Freeform 34">
              <a:extLst>
                <a:ext uri="{FF2B5EF4-FFF2-40B4-BE49-F238E27FC236}">
                  <a16:creationId xmlns:a16="http://schemas.microsoft.com/office/drawing/2014/main" id="{DE6EF4E9-1CD4-8E03-962C-0D98863985E5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1" name="Group 31">
            <a:extLst>
              <a:ext uri="{FF2B5EF4-FFF2-40B4-BE49-F238E27FC236}">
                <a16:creationId xmlns:a16="http://schemas.microsoft.com/office/drawing/2014/main" id="{C90334A2-AF16-33CC-A5D9-3A7B4EC37961}"/>
              </a:ext>
            </a:extLst>
          </p:cNvPr>
          <p:cNvGrpSpPr/>
          <p:nvPr/>
        </p:nvGrpSpPr>
        <p:grpSpPr>
          <a:xfrm>
            <a:off x="12921055" y="5311072"/>
            <a:ext cx="488291" cy="855436"/>
            <a:chOff x="0" y="0"/>
            <a:chExt cx="651054" cy="1140581"/>
          </a:xfrm>
        </p:grpSpPr>
        <p:sp>
          <p:nvSpPr>
            <p:cNvPr id="92" name="Freeform 32">
              <a:extLst>
                <a:ext uri="{FF2B5EF4-FFF2-40B4-BE49-F238E27FC236}">
                  <a16:creationId xmlns:a16="http://schemas.microsoft.com/office/drawing/2014/main" id="{3B6C589F-DF71-16B6-C279-8C42369D9903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3" name="Freeform 33">
              <a:extLst>
                <a:ext uri="{FF2B5EF4-FFF2-40B4-BE49-F238E27FC236}">
                  <a16:creationId xmlns:a16="http://schemas.microsoft.com/office/drawing/2014/main" id="{38205870-8C92-9155-3C85-D2568F6FEA1F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4" name="Freeform 34">
              <a:extLst>
                <a:ext uri="{FF2B5EF4-FFF2-40B4-BE49-F238E27FC236}">
                  <a16:creationId xmlns:a16="http://schemas.microsoft.com/office/drawing/2014/main" id="{448F50C3-C69B-F045-1254-C82AD9D46666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5" name="Group 31">
            <a:extLst>
              <a:ext uri="{FF2B5EF4-FFF2-40B4-BE49-F238E27FC236}">
                <a16:creationId xmlns:a16="http://schemas.microsoft.com/office/drawing/2014/main" id="{2B3EEF1D-727F-D863-6A08-8172F7C6D2FD}"/>
              </a:ext>
            </a:extLst>
          </p:cNvPr>
          <p:cNvGrpSpPr/>
          <p:nvPr/>
        </p:nvGrpSpPr>
        <p:grpSpPr>
          <a:xfrm rot="5400000">
            <a:off x="8710991" y="7540265"/>
            <a:ext cx="488291" cy="855436"/>
            <a:chOff x="0" y="0"/>
            <a:chExt cx="651054" cy="1140581"/>
          </a:xfrm>
        </p:grpSpPr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8CB41B9C-6E54-3BEC-1DC6-317424FCFBB6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7" name="Freeform 33">
              <a:extLst>
                <a:ext uri="{FF2B5EF4-FFF2-40B4-BE49-F238E27FC236}">
                  <a16:creationId xmlns:a16="http://schemas.microsoft.com/office/drawing/2014/main" id="{85CC8CAB-5E40-5F8E-88CC-1820EDA0C5EE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538AA612-FC69-DE35-AD17-CC69F30FFAF3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3" name="TextBox 20">
            <a:extLst>
              <a:ext uri="{FF2B5EF4-FFF2-40B4-BE49-F238E27FC236}">
                <a16:creationId xmlns:a16="http://schemas.microsoft.com/office/drawing/2014/main" id="{DE4E1344-446E-CCCF-F9EF-554A7F5469BA}"/>
              </a:ext>
            </a:extLst>
          </p:cNvPr>
          <p:cNvSpPr txBox="1"/>
          <p:nvPr/>
        </p:nvSpPr>
        <p:spPr>
          <a:xfrm>
            <a:off x="10480819" y="2914941"/>
            <a:ext cx="5617888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기존 템플릿에 신규 정책 </a:t>
            </a:r>
            <a:r>
              <a:rPr lang="ko-KR" altLang="en-US" sz="2499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미적용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marL="342900" indent="-342900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 시에 수작업에 대한 휴먼 오류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4" name="TextBox 20">
            <a:extLst>
              <a:ext uri="{FF2B5EF4-FFF2-40B4-BE49-F238E27FC236}">
                <a16:creationId xmlns:a16="http://schemas.microsoft.com/office/drawing/2014/main" id="{C2EE591B-13B4-A618-D1C3-915E80888D24}"/>
              </a:ext>
            </a:extLst>
          </p:cNvPr>
          <p:cNvSpPr txBox="1"/>
          <p:nvPr/>
        </p:nvSpPr>
        <p:spPr>
          <a:xfrm>
            <a:off x="10480819" y="7770045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전국 수백 대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 외부 접근 가능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전체 네트워크 위험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1747649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D0960-E6D2-9093-8552-1093157C1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12">
            <a:extLst>
              <a:ext uri="{FF2B5EF4-FFF2-40B4-BE49-F238E27FC236}">
                <a16:creationId xmlns:a16="http://schemas.microsoft.com/office/drawing/2014/main" id="{0F0785DE-8973-835D-884A-810163F8A364}"/>
              </a:ext>
            </a:extLst>
          </p:cNvPr>
          <p:cNvSpPr txBox="1"/>
          <p:nvPr/>
        </p:nvSpPr>
        <p:spPr>
          <a:xfrm>
            <a:off x="298096" y="410962"/>
            <a:ext cx="14103704" cy="84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1-2.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내용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-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훈련 내용과 연관성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1676401" y="3662566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1603237" y="7954170"/>
            <a:ext cx="2745116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인프라 자동화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4722608" y="3662566"/>
            <a:ext cx="5823707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물리 네트워킹 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 </a:t>
            </a: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시스코 장비 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(IOS)</a:t>
            </a: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4607970" y="7954170"/>
            <a:ext cx="59383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Terraform</a:t>
            </a: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1676400" y="2400300"/>
            <a:ext cx="8869914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교육 훈련 내용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1656348" y="4735467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가상화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4702555" y="4735467"/>
            <a:ext cx="5843759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Vmware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vSphere – private cloud</a:t>
            </a: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1610863" y="6881269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en-US" altLang="ko-KR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AWS</a:t>
            </a: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4657071" y="6881269"/>
            <a:ext cx="58892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Public Cloud</a:t>
            </a: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1610863" y="5808368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가상화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4657071" y="5808368"/>
            <a:ext cx="58892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Vmware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NSX – private cloud</a:t>
            </a: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11125200" y="2400300"/>
            <a:ext cx="5867400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프로젝트와 연관성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11125200" y="3662566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14235452" y="3648529"/>
            <a:ext cx="2745116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인프라 자동화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88864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341710" y="6350576"/>
            <a:ext cx="2290681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5619" y="7202620"/>
            <a:ext cx="2567079" cy="607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자동화 도구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31D35C70-4BD0-F687-0E65-5BF64F6077CD}"/>
              </a:ext>
            </a:extLst>
          </p:cNvPr>
          <p:cNvSpPr txBox="1"/>
          <p:nvPr/>
        </p:nvSpPr>
        <p:spPr>
          <a:xfrm>
            <a:off x="242389" y="427924"/>
            <a:ext cx="10437803" cy="84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1-3.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 장비 및 재료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28" name="Picture 4" descr="Ansible - 다운로드 무료 아이콘">
            <a:extLst>
              <a:ext uri="{FF2B5EF4-FFF2-40B4-BE49-F238E27FC236}">
                <a16:creationId xmlns:a16="http://schemas.microsoft.com/office/drawing/2014/main" id="{BCED02BC-B2C9-3AAE-A7A6-273A921F9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9" y="3234085"/>
            <a:ext cx="2570745" cy="257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6) PNET-LAB">
            <a:extLst>
              <a:ext uri="{FF2B5EF4-FFF2-40B4-BE49-F238E27FC236}">
                <a16:creationId xmlns:a16="http://schemas.microsoft.com/office/drawing/2014/main" id="{16F6A7CD-F907-171C-999D-2F6930903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11" y="3021507"/>
            <a:ext cx="2691928" cy="282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 로고 - 무료 소셜 미디어개 아이콘">
            <a:extLst>
              <a:ext uri="{FF2B5EF4-FFF2-40B4-BE49-F238E27FC236}">
                <a16:creationId xmlns:a16="http://schemas.microsoft.com/office/drawing/2014/main" id="{30564DAC-2F1A-84F2-90B8-20D811AF5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078" y="3179865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7">
            <a:extLst>
              <a:ext uri="{FF2B5EF4-FFF2-40B4-BE49-F238E27FC236}">
                <a16:creationId xmlns:a16="http://schemas.microsoft.com/office/drawing/2014/main" id="{E9499DD1-BCC5-015C-0286-955C6ABB2666}"/>
              </a:ext>
            </a:extLst>
          </p:cNvPr>
          <p:cNvSpPr txBox="1"/>
          <p:nvPr/>
        </p:nvSpPr>
        <p:spPr>
          <a:xfrm>
            <a:off x="5446702" y="6406721"/>
            <a:ext cx="2438400" cy="641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PNETLab</a:t>
            </a:r>
            <a:endParaRPr lang="en-US" sz="3999" b="1" spc="-3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9D83E45B-10E9-BECD-7855-9983124886A1}"/>
              </a:ext>
            </a:extLst>
          </p:cNvPr>
          <p:cNvSpPr txBox="1"/>
          <p:nvPr/>
        </p:nvSpPr>
        <p:spPr>
          <a:xfrm>
            <a:off x="4611011" y="7144395"/>
            <a:ext cx="3985529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가상 네트워크 시뮬레이션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40CC74F9-B2C0-A5B6-DB79-C7326F64818D}"/>
              </a:ext>
            </a:extLst>
          </p:cNvPr>
          <p:cNvSpPr txBox="1"/>
          <p:nvPr/>
        </p:nvSpPr>
        <p:spPr>
          <a:xfrm>
            <a:off x="9826378" y="6406721"/>
            <a:ext cx="2438400" cy="641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GitHub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5CECD1CE-DC0F-F330-99EC-FD83916D0B9A}"/>
              </a:ext>
            </a:extLst>
          </p:cNvPr>
          <p:cNvSpPr txBox="1"/>
          <p:nvPr/>
        </p:nvSpPr>
        <p:spPr>
          <a:xfrm>
            <a:off x="8928052" y="7127121"/>
            <a:ext cx="4114800" cy="5309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형상관리 및 코드 공유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021" y="3521661"/>
            <a:ext cx="2314379" cy="2314379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40CC74F9-B2C0-A5B6-DB79-C7326F64818D}"/>
              </a:ext>
            </a:extLst>
          </p:cNvPr>
          <p:cNvSpPr txBox="1"/>
          <p:nvPr/>
        </p:nvSpPr>
        <p:spPr>
          <a:xfrm>
            <a:off x="14181274" y="6354397"/>
            <a:ext cx="2196793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Notion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5CECD1CE-DC0F-F330-99EC-FD83916D0B9A}"/>
              </a:ext>
            </a:extLst>
          </p:cNvPr>
          <p:cNvSpPr txBox="1"/>
          <p:nvPr/>
        </p:nvSpPr>
        <p:spPr>
          <a:xfrm>
            <a:off x="13728652" y="7144395"/>
            <a:ext cx="3035348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코드 공유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일정 관리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9100"/>
            <a:ext cx="17297400" cy="9517772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04800" y="342900"/>
            <a:ext cx="8192746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1-4.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구조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9100"/>
            <a:ext cx="17297400" cy="9517772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3429001" y="3358527"/>
            <a:ext cx="2590799" cy="5715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705600" y="3358527"/>
            <a:ext cx="2590799" cy="6591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0048460" y="3358527"/>
            <a:ext cx="2743200" cy="6591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36706" y="43848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지사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66518" y="43848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본사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66873" y="4184770"/>
            <a:ext cx="1506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Data Center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867399" y="1900147"/>
            <a:ext cx="4799473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848600" y="1409700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rgbClr val="FF0000"/>
                </a:solidFill>
              </a:rPr>
              <a:t>IPSec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1526645" y="130112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1373858" y="865101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지역 라우터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636206" y="130112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483419" y="865101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지역 라우터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54233" y="92405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860529" y="900068"/>
            <a:ext cx="67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ATM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5503130" y="747991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6809426" y="724002"/>
            <a:ext cx="67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ATM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397944" y="4384825"/>
            <a:ext cx="4356656" cy="308850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5087600" y="3872817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DMZ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330990" y="432055"/>
            <a:ext cx="1219202" cy="922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625370" y="18990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ISP 1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9768552" y="412351"/>
            <a:ext cx="1219202" cy="876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0048460" y="22769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ISP 2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811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19100"/>
            <a:ext cx="17449800" cy="9601629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 rot="20940257">
            <a:off x="216539" y="522536"/>
            <a:ext cx="6287047" cy="1816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 rot="549798">
            <a:off x="10239141" y="489010"/>
            <a:ext cx="6287047" cy="1816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903913" y="673998"/>
            <a:ext cx="120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AS 107</a:t>
            </a:r>
            <a:endParaRPr lang="ko-KR" alt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366099" y="673998"/>
            <a:ext cx="1385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AS 1009</a:t>
            </a:r>
            <a:endParaRPr lang="ko-KR" altLang="en-US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356943" y="3848100"/>
            <a:ext cx="22244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b="1" dirty="0"/>
              <a:t>AS 1</a:t>
            </a:r>
          </a:p>
          <a:p>
            <a:pPr algn="r"/>
            <a:r>
              <a:rPr lang="en-US" altLang="ko-KR" sz="2800" b="1" dirty="0"/>
              <a:t>OSPF 1 area 0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657601" y="2127736"/>
            <a:ext cx="9448800" cy="789299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2667574" y="2988720"/>
            <a:ext cx="2782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C000"/>
                </a:solidFill>
              </a:rPr>
              <a:t>VPN </a:t>
            </a:r>
            <a:r>
              <a:rPr lang="en-US" altLang="ko-KR" sz="2800" b="1" dirty="0" err="1">
                <a:solidFill>
                  <a:srgbClr val="FFC000"/>
                </a:solidFill>
              </a:rPr>
              <a:t>IPSec</a:t>
            </a:r>
            <a:r>
              <a:rPr lang="en-US" altLang="ko-KR" sz="2800" b="1" dirty="0">
                <a:solidFill>
                  <a:srgbClr val="FFC000"/>
                </a:solidFill>
              </a:rPr>
              <a:t> Tunnel</a:t>
            </a:r>
            <a:endParaRPr lang="ko-KR" altLang="en-US" sz="2800" b="1" dirty="0">
              <a:solidFill>
                <a:srgbClr val="FFC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557341" y="2400300"/>
            <a:ext cx="7939459" cy="144780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487402" y="4456551"/>
            <a:ext cx="4532786" cy="29729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5305595" y="7531791"/>
            <a:ext cx="896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DMZ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111606" y="5159618"/>
            <a:ext cx="8555968" cy="778118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46783" y="5298014"/>
            <a:ext cx="1541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7030A0"/>
                </a:solidFill>
              </a:rPr>
              <a:t>ACL </a:t>
            </a:r>
            <a:r>
              <a:rPr lang="ko-KR" altLang="en-US" sz="2800" b="1" dirty="0">
                <a:solidFill>
                  <a:srgbClr val="7030A0"/>
                </a:solidFill>
              </a:rPr>
              <a:t>설정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858001" y="6759874"/>
            <a:ext cx="2247900" cy="287942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260500" y="6771470"/>
            <a:ext cx="2247900" cy="287942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15689" y="7231471"/>
            <a:ext cx="806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B050"/>
                </a:solidFill>
              </a:rPr>
              <a:t>HSRP </a:t>
            </a:r>
          </a:p>
          <a:p>
            <a:r>
              <a:rPr lang="ko-KR" altLang="en-US" sz="2000" b="1" dirty="0">
                <a:solidFill>
                  <a:srgbClr val="00B050"/>
                </a:solidFill>
              </a:rPr>
              <a:t>설정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442281" y="7347125"/>
            <a:ext cx="806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B050"/>
                </a:solidFill>
              </a:rPr>
              <a:t>HSRP </a:t>
            </a:r>
          </a:p>
          <a:p>
            <a:r>
              <a:rPr lang="ko-KR" altLang="en-US" sz="2000" b="1" dirty="0">
                <a:solidFill>
                  <a:srgbClr val="00B050"/>
                </a:solidFill>
              </a:rPr>
              <a:t>설정</a:t>
            </a:r>
          </a:p>
        </p:txBody>
      </p:sp>
      <p:sp>
        <p:nvSpPr>
          <p:cNvPr id="24" name="타원 23"/>
          <p:cNvSpPr/>
          <p:nvPr/>
        </p:nvSpPr>
        <p:spPr>
          <a:xfrm>
            <a:off x="10118033" y="5073293"/>
            <a:ext cx="2670898" cy="950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0941418" y="5548677"/>
            <a:ext cx="1024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Failover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3687928" y="5212687"/>
            <a:ext cx="1180484" cy="950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3946006" y="6196313"/>
            <a:ext cx="6150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NAT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653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FE8C1360B9F4F4A9B53B0A7A8A34BE1" ma:contentTypeVersion="5" ma:contentTypeDescription="새 문서를 만듭니다." ma:contentTypeScope="" ma:versionID="a67244f75b39138313f1845891d77d9a">
  <xsd:schema xmlns:xsd="http://www.w3.org/2001/XMLSchema" xmlns:xs="http://www.w3.org/2001/XMLSchema" xmlns:p="http://schemas.microsoft.com/office/2006/metadata/properties" xmlns:ns3="588d991c-2c90-4ec8-8c8b-a134c4aa8014" targetNamespace="http://schemas.microsoft.com/office/2006/metadata/properties" ma:root="true" ma:fieldsID="28fef802386da0df11d6c3f11ffe72e8" ns3:_="">
    <xsd:import namespace="588d991c-2c90-4ec8-8c8b-a134c4aa801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8d991c-2c90-4ec8-8c8b-a134c4aa801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108CBDB-C338-40AE-A883-92A29D125B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A33CF2-BFB4-4F60-B0F6-3487F25297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8d991c-2c90-4ec8-8c8b-a134c4aa80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6B2C18A-01C4-4F70-BC25-B0B80C9B3F14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2006/metadata/properties"/>
    <ds:schemaRef ds:uri="http://purl.org/dc/dcmitype/"/>
    <ds:schemaRef ds:uri="http://purl.org/dc/elements/1.1/"/>
    <ds:schemaRef ds:uri="588d991c-2c90-4ec8-8c8b-a134c4aa801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822</TotalTime>
  <Words>1782</Words>
  <Application>Microsoft Office PowerPoint</Application>
  <PresentationFormat>사용자 지정</PresentationFormat>
  <Paragraphs>273</Paragraphs>
  <Slides>30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9" baseType="lpstr">
      <vt:lpstr>맑은 고딕</vt:lpstr>
      <vt:lpstr>Tlab 돋움 레귤러 Bold</vt:lpstr>
      <vt:lpstr>Cabin Bold</vt:lpstr>
      <vt:lpstr>Arita Buri Bold</vt:lpstr>
      <vt:lpstr>Apple SD Gothic Neo</vt:lpstr>
      <vt:lpstr>Arial</vt:lpstr>
      <vt:lpstr>Calibri</vt:lpstr>
      <vt:lpstr>Tlab 돋움 레귤러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회색 남색 깔끔한 프로젝트 소개 프레젠테이션</dc:title>
  <dc:creator>오수연</dc:creator>
  <cp:lastModifiedBy>250528</cp:lastModifiedBy>
  <cp:revision>88</cp:revision>
  <dcterms:created xsi:type="dcterms:W3CDTF">2006-08-16T00:00:00Z</dcterms:created>
  <dcterms:modified xsi:type="dcterms:W3CDTF">2025-06-25T07:04:39Z</dcterms:modified>
  <dc:identifier>DAGrFpy1puI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0x010100DFE8C1360B9F4F4A9B53B0A7A8A34BE1</vt:lpwstr>
  </property>
</Properties>
</file>